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45"/>
  </p:notesMasterIdLst>
  <p:sldIdLst>
    <p:sldId id="256" r:id="rId2"/>
    <p:sldId id="258" r:id="rId3"/>
    <p:sldId id="257" r:id="rId4"/>
    <p:sldId id="259" r:id="rId5"/>
    <p:sldId id="273" r:id="rId6"/>
    <p:sldId id="274" r:id="rId7"/>
    <p:sldId id="285" r:id="rId8"/>
    <p:sldId id="286" r:id="rId9"/>
    <p:sldId id="262" r:id="rId10"/>
    <p:sldId id="260" r:id="rId11"/>
    <p:sldId id="261" r:id="rId12"/>
    <p:sldId id="290" r:id="rId13"/>
    <p:sldId id="265" r:id="rId14"/>
    <p:sldId id="272" r:id="rId15"/>
    <p:sldId id="291" r:id="rId16"/>
    <p:sldId id="263" r:id="rId17"/>
    <p:sldId id="287" r:id="rId18"/>
    <p:sldId id="288" r:id="rId19"/>
    <p:sldId id="289" r:id="rId20"/>
    <p:sldId id="264" r:id="rId21"/>
    <p:sldId id="269" r:id="rId22"/>
    <p:sldId id="271" r:id="rId23"/>
    <p:sldId id="270" r:id="rId24"/>
    <p:sldId id="280" r:id="rId25"/>
    <p:sldId id="282" r:id="rId26"/>
    <p:sldId id="277" r:id="rId27"/>
    <p:sldId id="275" r:id="rId28"/>
    <p:sldId id="276" r:id="rId29"/>
    <p:sldId id="283" r:id="rId30"/>
    <p:sldId id="302" r:id="rId31"/>
    <p:sldId id="292" r:id="rId32"/>
    <p:sldId id="284" r:id="rId33"/>
    <p:sldId id="266" r:id="rId34"/>
    <p:sldId id="293" r:id="rId35"/>
    <p:sldId id="295" r:id="rId36"/>
    <p:sldId id="297" r:id="rId37"/>
    <p:sldId id="298" r:id="rId38"/>
    <p:sldId id="300" r:id="rId39"/>
    <p:sldId id="299" r:id="rId40"/>
    <p:sldId id="301" r:id="rId41"/>
    <p:sldId id="296" r:id="rId42"/>
    <p:sldId id="294" r:id="rId43"/>
    <p:sldId id="267" r:id="rId4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3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Microsoft%20PowerPoint%20&#20869;&#12398;&#12464;&#12521;&#1250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187040102554665"/>
          <c:y val="2.8252405949256341E-2"/>
          <c:w val="0.86245085195106019"/>
          <c:h val="0.67380030621172349"/>
        </c:manualLayout>
      </c:layout>
      <c:barChart>
        <c:barDir val="col"/>
        <c:grouping val="clustered"/>
        <c:varyColors val="0"/>
        <c:ser>
          <c:idx val="0"/>
          <c:order val="0"/>
          <c:tx>
            <c:strRef>
              <c:f>'[Microsoft PowerPoint 内のグラフ]集計'!$B$2</c:f>
              <c:strCache>
                <c:ptCount val="1"/>
                <c:pt idx="0">
                  <c:v>コープこうべ</c:v>
                </c:pt>
              </c:strCache>
            </c:strRef>
          </c:tx>
          <c:spPr>
            <a:solidFill>
              <a:srgbClr val="00B050"/>
            </a:solidFill>
          </c:spPr>
          <c:invertIfNegative val="0"/>
          <c:cat>
            <c:strRef>
              <c:f>'[Microsoft PowerPoint 内のグラフ]集計'!$A$3:$A$62</c:f>
              <c:strCache>
                <c:ptCount val="60"/>
                <c:pt idx="0">
                  <c:v>H25年04月</c:v>
                </c:pt>
                <c:pt idx="1">
                  <c:v>H25年05月</c:v>
                </c:pt>
                <c:pt idx="2">
                  <c:v>H25年06月</c:v>
                </c:pt>
                <c:pt idx="3">
                  <c:v>H25年07月</c:v>
                </c:pt>
                <c:pt idx="4">
                  <c:v>H25年08月</c:v>
                </c:pt>
                <c:pt idx="5">
                  <c:v>H25年09月</c:v>
                </c:pt>
                <c:pt idx="6">
                  <c:v>H25年10月</c:v>
                </c:pt>
                <c:pt idx="7">
                  <c:v>H25年11月</c:v>
                </c:pt>
                <c:pt idx="8">
                  <c:v>H25年12月</c:v>
                </c:pt>
                <c:pt idx="9">
                  <c:v>H26年01月</c:v>
                </c:pt>
                <c:pt idx="10">
                  <c:v>H26年02月</c:v>
                </c:pt>
                <c:pt idx="11">
                  <c:v>H26年03月</c:v>
                </c:pt>
                <c:pt idx="12">
                  <c:v>H26年04月</c:v>
                </c:pt>
                <c:pt idx="13">
                  <c:v>H26年05月</c:v>
                </c:pt>
                <c:pt idx="14">
                  <c:v>H26年06月</c:v>
                </c:pt>
                <c:pt idx="15">
                  <c:v>H26年07月</c:v>
                </c:pt>
                <c:pt idx="16">
                  <c:v>H26年08月</c:v>
                </c:pt>
                <c:pt idx="17">
                  <c:v>H26年09月</c:v>
                </c:pt>
                <c:pt idx="18">
                  <c:v>H26年10月</c:v>
                </c:pt>
                <c:pt idx="19">
                  <c:v>H26年11月</c:v>
                </c:pt>
                <c:pt idx="20">
                  <c:v>H26年12月</c:v>
                </c:pt>
                <c:pt idx="21">
                  <c:v>H27年1月</c:v>
                </c:pt>
                <c:pt idx="22">
                  <c:v>H27年2月</c:v>
                </c:pt>
                <c:pt idx="23">
                  <c:v>H27年3月</c:v>
                </c:pt>
                <c:pt idx="24">
                  <c:v>H27年4月</c:v>
                </c:pt>
                <c:pt idx="25">
                  <c:v>H27年5月</c:v>
                </c:pt>
                <c:pt idx="26">
                  <c:v>H27年6月</c:v>
                </c:pt>
                <c:pt idx="27">
                  <c:v>H27年7月</c:v>
                </c:pt>
                <c:pt idx="28">
                  <c:v>H27年8月</c:v>
                </c:pt>
                <c:pt idx="29">
                  <c:v>H27年9月</c:v>
                </c:pt>
                <c:pt idx="30">
                  <c:v>H27年10月</c:v>
                </c:pt>
                <c:pt idx="31">
                  <c:v>H27年11月</c:v>
                </c:pt>
                <c:pt idx="32">
                  <c:v>H27年12月</c:v>
                </c:pt>
                <c:pt idx="33">
                  <c:v>H28年1月</c:v>
                </c:pt>
                <c:pt idx="34">
                  <c:v>H28年2月</c:v>
                </c:pt>
                <c:pt idx="35">
                  <c:v>H28年3月</c:v>
                </c:pt>
                <c:pt idx="36">
                  <c:v>H28年4月</c:v>
                </c:pt>
                <c:pt idx="37">
                  <c:v>H28年5月</c:v>
                </c:pt>
                <c:pt idx="38">
                  <c:v>H28年6月</c:v>
                </c:pt>
                <c:pt idx="39">
                  <c:v>H28年7月</c:v>
                </c:pt>
                <c:pt idx="40">
                  <c:v>H28年8月</c:v>
                </c:pt>
                <c:pt idx="41">
                  <c:v>H28年9月</c:v>
                </c:pt>
                <c:pt idx="42">
                  <c:v>H28年10月</c:v>
                </c:pt>
                <c:pt idx="43">
                  <c:v>H28年11月</c:v>
                </c:pt>
                <c:pt idx="44">
                  <c:v>H28年12月</c:v>
                </c:pt>
                <c:pt idx="45">
                  <c:v>H29年1月</c:v>
                </c:pt>
                <c:pt idx="46">
                  <c:v>H29年2月</c:v>
                </c:pt>
                <c:pt idx="47">
                  <c:v>H29年3月</c:v>
                </c:pt>
                <c:pt idx="48">
                  <c:v>H29年4月</c:v>
                </c:pt>
                <c:pt idx="49">
                  <c:v>H29年5月</c:v>
                </c:pt>
                <c:pt idx="50">
                  <c:v>H29年6月</c:v>
                </c:pt>
                <c:pt idx="51">
                  <c:v>H29年7月</c:v>
                </c:pt>
                <c:pt idx="52">
                  <c:v>H29年8月</c:v>
                </c:pt>
                <c:pt idx="53">
                  <c:v>H29年9月</c:v>
                </c:pt>
                <c:pt idx="54">
                  <c:v>H29年10月</c:v>
                </c:pt>
                <c:pt idx="55">
                  <c:v>H29年11月</c:v>
                </c:pt>
                <c:pt idx="56">
                  <c:v>H29年12月</c:v>
                </c:pt>
                <c:pt idx="57">
                  <c:v>H30年1月</c:v>
                </c:pt>
                <c:pt idx="58">
                  <c:v>H30年2月</c:v>
                </c:pt>
                <c:pt idx="59">
                  <c:v>H30年3月</c:v>
                </c:pt>
              </c:strCache>
            </c:strRef>
          </c:cat>
          <c:val>
            <c:numRef>
              <c:f>'[Microsoft PowerPoint 内のグラフ]集計'!$B$3:$B$62</c:f>
              <c:numCache>
                <c:formatCode>#,##0_);[Red]\(#,##0\)</c:formatCode>
                <c:ptCount val="60"/>
                <c:pt idx="0">
                  <c:v>1755205</c:v>
                </c:pt>
                <c:pt idx="1">
                  <c:v>0</c:v>
                </c:pt>
                <c:pt idx="2">
                  <c:v>0</c:v>
                </c:pt>
                <c:pt idx="3">
                  <c:v>4787444</c:v>
                </c:pt>
                <c:pt idx="4">
                  <c:v>5320820</c:v>
                </c:pt>
                <c:pt idx="5">
                  <c:v>8186466</c:v>
                </c:pt>
                <c:pt idx="6">
                  <c:v>12911432</c:v>
                </c:pt>
                <c:pt idx="7">
                  <c:v>13148496</c:v>
                </c:pt>
                <c:pt idx="8">
                  <c:v>8333681</c:v>
                </c:pt>
                <c:pt idx="9">
                  <c:v>5960604</c:v>
                </c:pt>
                <c:pt idx="10">
                  <c:v>10167289</c:v>
                </c:pt>
                <c:pt idx="11">
                  <c:v>7761306</c:v>
                </c:pt>
                <c:pt idx="12">
                  <c:v>14917194</c:v>
                </c:pt>
                <c:pt idx="13">
                  <c:v>27025909</c:v>
                </c:pt>
                <c:pt idx="14">
                  <c:v>17541946</c:v>
                </c:pt>
                <c:pt idx="15">
                  <c:v>12380040</c:v>
                </c:pt>
                <c:pt idx="16">
                  <c:v>10130226</c:v>
                </c:pt>
                <c:pt idx="17">
                  <c:v>17118842</c:v>
                </c:pt>
                <c:pt idx="18">
                  <c:v>8926928</c:v>
                </c:pt>
                <c:pt idx="19">
                  <c:v>23265941</c:v>
                </c:pt>
                <c:pt idx="20">
                  <c:v>11392592</c:v>
                </c:pt>
                <c:pt idx="21">
                  <c:v>6893336</c:v>
                </c:pt>
                <c:pt idx="22">
                  <c:v>13086494</c:v>
                </c:pt>
                <c:pt idx="23">
                  <c:v>29041453</c:v>
                </c:pt>
                <c:pt idx="24">
                  <c:v>19796510</c:v>
                </c:pt>
                <c:pt idx="25">
                  <c:v>23231327</c:v>
                </c:pt>
                <c:pt idx="26">
                  <c:v>27552551</c:v>
                </c:pt>
                <c:pt idx="27">
                  <c:v>22221744</c:v>
                </c:pt>
                <c:pt idx="28">
                  <c:v>22355373</c:v>
                </c:pt>
                <c:pt idx="29">
                  <c:v>28177051</c:v>
                </c:pt>
                <c:pt idx="30">
                  <c:v>30284892</c:v>
                </c:pt>
                <c:pt idx="31">
                  <c:v>21611424</c:v>
                </c:pt>
                <c:pt idx="32">
                  <c:v>16571720</c:v>
                </c:pt>
                <c:pt idx="33">
                  <c:v>13569163</c:v>
                </c:pt>
                <c:pt idx="34">
                  <c:v>17497609</c:v>
                </c:pt>
                <c:pt idx="35">
                  <c:v>31392681</c:v>
                </c:pt>
                <c:pt idx="36">
                  <c:v>23043643</c:v>
                </c:pt>
                <c:pt idx="37">
                  <c:v>20185914</c:v>
                </c:pt>
                <c:pt idx="38">
                  <c:v>20042062</c:v>
                </c:pt>
                <c:pt idx="39">
                  <c:v>23555305</c:v>
                </c:pt>
                <c:pt idx="40">
                  <c:v>10595833</c:v>
                </c:pt>
                <c:pt idx="41">
                  <c:v>17756309</c:v>
                </c:pt>
                <c:pt idx="42">
                  <c:v>13030317</c:v>
                </c:pt>
                <c:pt idx="43">
                  <c:v>16377259</c:v>
                </c:pt>
                <c:pt idx="44">
                  <c:v>10876054</c:v>
                </c:pt>
                <c:pt idx="45">
                  <c:v>6843333</c:v>
                </c:pt>
                <c:pt idx="46">
                  <c:v>11899971</c:v>
                </c:pt>
                <c:pt idx="47">
                  <c:v>18252073</c:v>
                </c:pt>
                <c:pt idx="48">
                  <c:v>22506411</c:v>
                </c:pt>
                <c:pt idx="49">
                  <c:v>19135543</c:v>
                </c:pt>
                <c:pt idx="50">
                  <c:v>15551218</c:v>
                </c:pt>
                <c:pt idx="51">
                  <c:v>13262605</c:v>
                </c:pt>
                <c:pt idx="52">
                  <c:v>8466087</c:v>
                </c:pt>
                <c:pt idx="53">
                  <c:v>15513175</c:v>
                </c:pt>
                <c:pt idx="54">
                  <c:v>15311308</c:v>
                </c:pt>
                <c:pt idx="55">
                  <c:v>15668595</c:v>
                </c:pt>
                <c:pt idx="56">
                  <c:v>10675682</c:v>
                </c:pt>
                <c:pt idx="57">
                  <c:v>11125294</c:v>
                </c:pt>
                <c:pt idx="58">
                  <c:v>15472638</c:v>
                </c:pt>
                <c:pt idx="59">
                  <c:v>28167047</c:v>
                </c:pt>
              </c:numCache>
            </c:numRef>
          </c:val>
        </c:ser>
        <c:ser>
          <c:idx val="2"/>
          <c:order val="1"/>
          <c:tx>
            <c:strRef>
              <c:f>'[Microsoft PowerPoint 内のグラフ]集計'!$D$2</c:f>
              <c:strCache>
                <c:ptCount val="1"/>
                <c:pt idx="0">
                  <c:v>イオン</c:v>
                </c:pt>
              </c:strCache>
            </c:strRef>
          </c:tx>
          <c:spPr>
            <a:solidFill>
              <a:srgbClr val="FF00FF"/>
            </a:solidFill>
          </c:spPr>
          <c:invertIfNegative val="0"/>
          <c:cat>
            <c:strRef>
              <c:f>'[Microsoft PowerPoint 内のグラフ]集計'!$A$3:$A$62</c:f>
              <c:strCache>
                <c:ptCount val="60"/>
                <c:pt idx="0">
                  <c:v>H25年04月</c:v>
                </c:pt>
                <c:pt idx="1">
                  <c:v>H25年05月</c:v>
                </c:pt>
                <c:pt idx="2">
                  <c:v>H25年06月</c:v>
                </c:pt>
                <c:pt idx="3">
                  <c:v>H25年07月</c:v>
                </c:pt>
                <c:pt idx="4">
                  <c:v>H25年08月</c:v>
                </c:pt>
                <c:pt idx="5">
                  <c:v>H25年09月</c:v>
                </c:pt>
                <c:pt idx="6">
                  <c:v>H25年10月</c:v>
                </c:pt>
                <c:pt idx="7">
                  <c:v>H25年11月</c:v>
                </c:pt>
                <c:pt idx="8">
                  <c:v>H25年12月</c:v>
                </c:pt>
                <c:pt idx="9">
                  <c:v>H26年01月</c:v>
                </c:pt>
                <c:pt idx="10">
                  <c:v>H26年02月</c:v>
                </c:pt>
                <c:pt idx="11">
                  <c:v>H26年03月</c:v>
                </c:pt>
                <c:pt idx="12">
                  <c:v>H26年04月</c:v>
                </c:pt>
                <c:pt idx="13">
                  <c:v>H26年05月</c:v>
                </c:pt>
                <c:pt idx="14">
                  <c:v>H26年06月</c:v>
                </c:pt>
                <c:pt idx="15">
                  <c:v>H26年07月</c:v>
                </c:pt>
                <c:pt idx="16">
                  <c:v>H26年08月</c:v>
                </c:pt>
                <c:pt idx="17">
                  <c:v>H26年09月</c:v>
                </c:pt>
                <c:pt idx="18">
                  <c:v>H26年10月</c:v>
                </c:pt>
                <c:pt idx="19">
                  <c:v>H26年11月</c:v>
                </c:pt>
                <c:pt idx="20">
                  <c:v>H26年12月</c:v>
                </c:pt>
                <c:pt idx="21">
                  <c:v>H27年1月</c:v>
                </c:pt>
                <c:pt idx="22">
                  <c:v>H27年2月</c:v>
                </c:pt>
                <c:pt idx="23">
                  <c:v>H27年3月</c:v>
                </c:pt>
                <c:pt idx="24">
                  <c:v>H27年4月</c:v>
                </c:pt>
                <c:pt idx="25">
                  <c:v>H27年5月</c:v>
                </c:pt>
                <c:pt idx="26">
                  <c:v>H27年6月</c:v>
                </c:pt>
                <c:pt idx="27">
                  <c:v>H27年7月</c:v>
                </c:pt>
                <c:pt idx="28">
                  <c:v>H27年8月</c:v>
                </c:pt>
                <c:pt idx="29">
                  <c:v>H27年9月</c:v>
                </c:pt>
                <c:pt idx="30">
                  <c:v>H27年10月</c:v>
                </c:pt>
                <c:pt idx="31">
                  <c:v>H27年11月</c:v>
                </c:pt>
                <c:pt idx="32">
                  <c:v>H27年12月</c:v>
                </c:pt>
                <c:pt idx="33">
                  <c:v>H28年1月</c:v>
                </c:pt>
                <c:pt idx="34">
                  <c:v>H28年2月</c:v>
                </c:pt>
                <c:pt idx="35">
                  <c:v>H28年3月</c:v>
                </c:pt>
                <c:pt idx="36">
                  <c:v>H28年4月</c:v>
                </c:pt>
                <c:pt idx="37">
                  <c:v>H28年5月</c:v>
                </c:pt>
                <c:pt idx="38">
                  <c:v>H28年6月</c:v>
                </c:pt>
                <c:pt idx="39">
                  <c:v>H28年7月</c:v>
                </c:pt>
                <c:pt idx="40">
                  <c:v>H28年8月</c:v>
                </c:pt>
                <c:pt idx="41">
                  <c:v>H28年9月</c:v>
                </c:pt>
                <c:pt idx="42">
                  <c:v>H28年10月</c:v>
                </c:pt>
                <c:pt idx="43">
                  <c:v>H28年11月</c:v>
                </c:pt>
                <c:pt idx="44">
                  <c:v>H28年12月</c:v>
                </c:pt>
                <c:pt idx="45">
                  <c:v>H29年1月</c:v>
                </c:pt>
                <c:pt idx="46">
                  <c:v>H29年2月</c:v>
                </c:pt>
                <c:pt idx="47">
                  <c:v>H29年3月</c:v>
                </c:pt>
                <c:pt idx="48">
                  <c:v>H29年4月</c:v>
                </c:pt>
                <c:pt idx="49">
                  <c:v>H29年5月</c:v>
                </c:pt>
                <c:pt idx="50">
                  <c:v>H29年6月</c:v>
                </c:pt>
                <c:pt idx="51">
                  <c:v>H29年7月</c:v>
                </c:pt>
                <c:pt idx="52">
                  <c:v>H29年8月</c:v>
                </c:pt>
                <c:pt idx="53">
                  <c:v>H29年9月</c:v>
                </c:pt>
                <c:pt idx="54">
                  <c:v>H29年10月</c:v>
                </c:pt>
                <c:pt idx="55">
                  <c:v>H29年11月</c:v>
                </c:pt>
                <c:pt idx="56">
                  <c:v>H29年12月</c:v>
                </c:pt>
                <c:pt idx="57">
                  <c:v>H30年1月</c:v>
                </c:pt>
                <c:pt idx="58">
                  <c:v>H30年2月</c:v>
                </c:pt>
                <c:pt idx="59">
                  <c:v>H30年3月</c:v>
                </c:pt>
              </c:strCache>
            </c:strRef>
          </c:cat>
          <c:val>
            <c:numRef>
              <c:f>'[Microsoft PowerPoint 内のグラフ]集計'!$D$3:$D$62</c:f>
              <c:numCache>
                <c:formatCode>#,##0_);[Red]\(#,##0\)</c:formatCode>
                <c:ptCount val="60"/>
                <c:pt idx="0">
                  <c:v>1221220</c:v>
                </c:pt>
                <c:pt idx="1">
                  <c:v>3156323</c:v>
                </c:pt>
                <c:pt idx="2">
                  <c:v>2642361</c:v>
                </c:pt>
                <c:pt idx="3">
                  <c:v>2154116</c:v>
                </c:pt>
                <c:pt idx="4">
                  <c:v>3811382</c:v>
                </c:pt>
                <c:pt idx="5">
                  <c:v>3627662</c:v>
                </c:pt>
                <c:pt idx="6">
                  <c:v>4136474</c:v>
                </c:pt>
                <c:pt idx="7">
                  <c:v>4530522</c:v>
                </c:pt>
                <c:pt idx="8">
                  <c:v>3934269</c:v>
                </c:pt>
                <c:pt idx="9">
                  <c:v>6592560</c:v>
                </c:pt>
                <c:pt idx="10">
                  <c:v>6254150</c:v>
                </c:pt>
                <c:pt idx="11">
                  <c:v>7935163</c:v>
                </c:pt>
                <c:pt idx="12">
                  <c:v>7389496</c:v>
                </c:pt>
                <c:pt idx="13">
                  <c:v>6572702</c:v>
                </c:pt>
                <c:pt idx="14">
                  <c:v>4962341</c:v>
                </c:pt>
                <c:pt idx="15">
                  <c:v>3844027</c:v>
                </c:pt>
                <c:pt idx="16">
                  <c:v>4894519</c:v>
                </c:pt>
                <c:pt idx="17">
                  <c:v>8403172</c:v>
                </c:pt>
                <c:pt idx="18">
                  <c:v>8729110</c:v>
                </c:pt>
                <c:pt idx="19">
                  <c:v>10536400</c:v>
                </c:pt>
                <c:pt idx="20">
                  <c:v>7727032</c:v>
                </c:pt>
                <c:pt idx="21">
                  <c:v>8340063</c:v>
                </c:pt>
                <c:pt idx="22">
                  <c:v>7597550</c:v>
                </c:pt>
                <c:pt idx="23">
                  <c:v>4785421</c:v>
                </c:pt>
                <c:pt idx="24">
                  <c:v>7392492</c:v>
                </c:pt>
                <c:pt idx="25">
                  <c:v>9269616</c:v>
                </c:pt>
                <c:pt idx="26">
                  <c:v>4149131</c:v>
                </c:pt>
                <c:pt idx="27">
                  <c:v>4940864</c:v>
                </c:pt>
                <c:pt idx="28">
                  <c:v>4775092</c:v>
                </c:pt>
                <c:pt idx="29">
                  <c:v>7042954</c:v>
                </c:pt>
                <c:pt idx="30">
                  <c:v>5822325</c:v>
                </c:pt>
                <c:pt idx="31">
                  <c:v>7707273</c:v>
                </c:pt>
                <c:pt idx="32">
                  <c:v>4414226</c:v>
                </c:pt>
                <c:pt idx="33">
                  <c:v>7711890</c:v>
                </c:pt>
                <c:pt idx="34">
                  <c:v>6716569</c:v>
                </c:pt>
                <c:pt idx="35">
                  <c:v>4898980</c:v>
                </c:pt>
                <c:pt idx="36">
                  <c:v>8495163</c:v>
                </c:pt>
                <c:pt idx="37">
                  <c:v>3838984</c:v>
                </c:pt>
                <c:pt idx="38">
                  <c:v>4403837</c:v>
                </c:pt>
                <c:pt idx="39">
                  <c:v>7359630</c:v>
                </c:pt>
                <c:pt idx="40">
                  <c:v>6528639</c:v>
                </c:pt>
                <c:pt idx="41">
                  <c:v>9052920</c:v>
                </c:pt>
                <c:pt idx="42">
                  <c:v>7515890</c:v>
                </c:pt>
                <c:pt idx="43">
                  <c:v>10189994</c:v>
                </c:pt>
                <c:pt idx="44">
                  <c:v>6337971</c:v>
                </c:pt>
                <c:pt idx="45">
                  <c:v>7141865</c:v>
                </c:pt>
                <c:pt idx="46">
                  <c:v>7347678</c:v>
                </c:pt>
                <c:pt idx="47">
                  <c:v>7098870</c:v>
                </c:pt>
                <c:pt idx="48">
                  <c:v>5983660</c:v>
                </c:pt>
                <c:pt idx="49">
                  <c:v>4529694</c:v>
                </c:pt>
                <c:pt idx="50">
                  <c:v>2976024</c:v>
                </c:pt>
                <c:pt idx="51">
                  <c:v>3658271</c:v>
                </c:pt>
                <c:pt idx="52">
                  <c:v>4276697</c:v>
                </c:pt>
                <c:pt idx="53">
                  <c:v>7850576</c:v>
                </c:pt>
                <c:pt idx="54">
                  <c:v>8310909</c:v>
                </c:pt>
                <c:pt idx="55">
                  <c:v>9527583</c:v>
                </c:pt>
                <c:pt idx="56">
                  <c:v>6399185</c:v>
                </c:pt>
                <c:pt idx="57">
                  <c:v>5498030</c:v>
                </c:pt>
                <c:pt idx="58">
                  <c:v>9093550</c:v>
                </c:pt>
                <c:pt idx="59">
                  <c:v>5161920</c:v>
                </c:pt>
              </c:numCache>
            </c:numRef>
          </c:val>
        </c:ser>
        <c:dLbls>
          <c:showLegendKey val="0"/>
          <c:showVal val="0"/>
          <c:showCatName val="0"/>
          <c:showSerName val="0"/>
          <c:showPercent val="0"/>
          <c:showBubbleSize val="0"/>
        </c:dLbls>
        <c:gapWidth val="150"/>
        <c:axId val="272289152"/>
        <c:axId val="273556608"/>
      </c:barChart>
      <c:catAx>
        <c:axId val="272289152"/>
        <c:scaling>
          <c:orientation val="minMax"/>
        </c:scaling>
        <c:delete val="0"/>
        <c:axPos val="b"/>
        <c:majorTickMark val="out"/>
        <c:minorTickMark val="none"/>
        <c:tickLblPos val="nextTo"/>
        <c:crossAx val="273556608"/>
        <c:crosses val="autoZero"/>
        <c:auto val="1"/>
        <c:lblAlgn val="ctr"/>
        <c:lblOffset val="100"/>
        <c:noMultiLvlLbl val="0"/>
      </c:catAx>
      <c:valAx>
        <c:axId val="273556608"/>
        <c:scaling>
          <c:orientation val="minMax"/>
        </c:scaling>
        <c:delete val="0"/>
        <c:axPos val="l"/>
        <c:majorGridlines/>
        <c:numFmt formatCode="#,##0_);[Red]\(#,##0\)" sourceLinked="1"/>
        <c:majorTickMark val="out"/>
        <c:minorTickMark val="none"/>
        <c:tickLblPos val="nextTo"/>
        <c:crossAx val="272289152"/>
        <c:crosses val="autoZero"/>
        <c:crossBetween val="between"/>
        <c:dispUnits>
          <c:builtInUnit val="thousands"/>
          <c:dispUnitsLbl>
            <c:tx>
              <c:rich>
                <a:bodyPr/>
                <a:lstStyle/>
                <a:p>
                  <a:pPr>
                    <a:defRPr/>
                  </a:pPr>
                  <a:r>
                    <a:rPr lang="ja-JP" altLang="en-US"/>
                    <a:t>千円</a:t>
                  </a:r>
                </a:p>
              </c:rich>
            </c:tx>
          </c:dispUnitsLbl>
        </c:dispUnits>
      </c:valAx>
    </c:plotArea>
    <c:legend>
      <c:legendPos val="r"/>
      <c:layout>
        <c:manualLayout>
          <c:xMode val="edge"/>
          <c:yMode val="edge"/>
          <c:x val="0.11704793487345741"/>
          <c:y val="4.1282808398950134E-2"/>
          <c:w val="0.27414971403918015"/>
          <c:h val="0.11650845727617382"/>
        </c:manualLayout>
      </c:layout>
      <c:overlay val="0"/>
      <c:spPr>
        <a:ln>
          <a:noFill/>
        </a:ln>
      </c:sp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6967"/>
          </a:xfrm>
          <a:prstGeom prst="rect">
            <a:avLst/>
          </a:prstGeom>
        </p:spPr>
        <p:txBody>
          <a:bodyPr vert="horz" lIns="91440" tIns="45720" rIns="91440" bIns="45720" rtlCol="0"/>
          <a:lstStyle>
            <a:lvl1pPr algn="r">
              <a:defRPr sz="1200"/>
            </a:lvl1pPr>
          </a:lstStyle>
          <a:p>
            <a:fld id="{971BA109-054B-487C-95CB-34C761002A90}" type="datetimeFigureOut">
              <a:rPr kumimoji="1" lang="ja-JP" altLang="en-US" smtClean="0"/>
              <a:t>2018/11/27</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6"/>
            <a:ext cx="2949787" cy="496967"/>
          </a:xfrm>
          <a:prstGeom prst="rect">
            <a:avLst/>
          </a:prstGeom>
        </p:spPr>
        <p:txBody>
          <a:bodyPr vert="horz" lIns="91440" tIns="45720" rIns="91440" bIns="45720" rtlCol="0" anchor="b"/>
          <a:lstStyle>
            <a:lvl1pPr algn="r">
              <a:defRPr sz="1200"/>
            </a:lvl1pPr>
          </a:lstStyle>
          <a:p>
            <a:fld id="{40BC3B37-7ECE-4B55-8B11-1902A45FF271}" type="slidenum">
              <a:rPr kumimoji="1" lang="ja-JP" altLang="en-US" smtClean="0"/>
              <a:t>‹#›</a:t>
            </a:fld>
            <a:endParaRPr kumimoji="1" lang="ja-JP" altLang="en-US"/>
          </a:p>
        </p:txBody>
      </p:sp>
    </p:spTree>
    <p:extLst>
      <p:ext uri="{BB962C8B-B14F-4D97-AF65-F5344CB8AC3E}">
        <p14:creationId xmlns:p14="http://schemas.microsoft.com/office/powerpoint/2010/main" val="25745764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0BC3B37-7ECE-4B55-8B11-1902A45FF271}" type="slidenum">
              <a:rPr kumimoji="1" lang="ja-JP" altLang="en-US" smtClean="0"/>
              <a:t>1</a:t>
            </a:fld>
            <a:endParaRPr kumimoji="1" lang="ja-JP" altLang="en-US"/>
          </a:p>
        </p:txBody>
      </p:sp>
    </p:spTree>
    <p:extLst>
      <p:ext uri="{BB962C8B-B14F-4D97-AF65-F5344CB8AC3E}">
        <p14:creationId xmlns:p14="http://schemas.microsoft.com/office/powerpoint/2010/main" val="308878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0" y="0"/>
            <a:ext cx="1056" cy="2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6931" tIns="43466" rIns="86931" bIns="43466"/>
          <a:lstStyle>
            <a:lvl1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1pPr>
            <a:lvl2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2pPr>
            <a:lvl3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3pPr>
            <a:lvl4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4pPr>
            <a:lvl5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1400">
                <a:solidFill>
                  <a:srgbClr val="000000"/>
                </a:solidFill>
                <a:latin typeface="Calibri" panose="020F0502020204030204" pitchFamily="34" charset="0"/>
              </a:rPr>
              <a:t>08/08/13</a:t>
            </a:r>
          </a:p>
        </p:txBody>
      </p:sp>
      <p:sp>
        <p:nvSpPr>
          <p:cNvPr id="56323" name="Text Box 2"/>
          <p:cNvSpPr txBox="1">
            <a:spLocks noChangeArrowheads="1"/>
          </p:cNvSpPr>
          <p:nvPr/>
        </p:nvSpPr>
        <p:spPr bwMode="auto">
          <a:xfrm>
            <a:off x="0" y="0"/>
            <a:ext cx="1056" cy="2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6931" tIns="43466" rIns="86931" bIns="43466"/>
          <a:lstStyle>
            <a:lvl1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1pPr>
            <a:lvl2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2pPr>
            <a:lvl3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3pPr>
            <a:lvl4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4pPr>
            <a:lvl5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ja-JP" altLang="ja-JP" sz="1400">
                <a:solidFill>
                  <a:srgbClr val="000000"/>
                </a:solidFill>
                <a:latin typeface="Calibri" panose="020F0502020204030204" pitchFamily="34" charset="0"/>
              </a:rPr>
              <a:t>参事・事務局長会議</a:t>
            </a:r>
          </a:p>
        </p:txBody>
      </p:sp>
      <p:sp>
        <p:nvSpPr>
          <p:cNvPr id="56324" name="Text Box 3"/>
          <p:cNvSpPr txBox="1">
            <a:spLocks noChangeArrowheads="1"/>
          </p:cNvSpPr>
          <p:nvPr/>
        </p:nvSpPr>
        <p:spPr bwMode="auto">
          <a:xfrm>
            <a:off x="0" y="0"/>
            <a:ext cx="1056" cy="2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6931" tIns="43466" rIns="86931" bIns="43466"/>
          <a:lstStyle>
            <a:lvl1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1pPr>
            <a:lvl2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2pPr>
            <a:lvl3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3pPr>
            <a:lvl4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4pPr>
            <a:lvl5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fld id="{B949A08C-4EF4-4FF2-8A2E-016F547C7EC0}" type="slidenum">
              <a:rPr lang="en-US" altLang="ja-JP" sz="1400">
                <a:solidFill>
                  <a:srgbClr val="000000"/>
                </a:solidFill>
                <a:latin typeface="Calibri" panose="020F0502020204030204" pitchFamily="34" charset="0"/>
              </a:rPr>
              <a:pPr eaLnBrk="1" hangingPunct="1">
                <a:lnSpc>
                  <a:spcPct val="100000"/>
                </a:lnSpc>
              </a:pPr>
              <a:t>12</a:t>
            </a:fld>
            <a:endParaRPr lang="en-US" altLang="ja-JP" sz="1400">
              <a:solidFill>
                <a:srgbClr val="000000"/>
              </a:solidFill>
              <a:latin typeface="Calibri" panose="020F0502020204030204" pitchFamily="34" charset="0"/>
            </a:endParaRPr>
          </a:p>
        </p:txBody>
      </p:sp>
      <p:sp>
        <p:nvSpPr>
          <p:cNvPr id="56325" name="Rectangle 4"/>
          <p:cNvSpPr>
            <a:spLocks noGrp="1" noRot="1" noChangeAspect="1" noChangeArrowheads="1" noTextEdit="1"/>
          </p:cNvSpPr>
          <p:nvPr>
            <p:ph type="sldImg"/>
          </p:nvPr>
        </p:nvSpPr>
        <p:spPr>
          <a:xfrm>
            <a:off x="-1211263" y="1042988"/>
            <a:ext cx="6953251" cy="521493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6" name="Rectangle 5"/>
          <p:cNvSpPr>
            <a:spLocks noGrp="1" noChangeArrowheads="1"/>
          </p:cNvSpPr>
          <p:nvPr>
            <p:ph type="body" idx="1"/>
          </p:nvPr>
        </p:nvSpPr>
        <p:spPr>
          <a:xfrm>
            <a:off x="452969" y="6606972"/>
            <a:ext cx="3621637" cy="625818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spcBef>
                <a:spcPct val="0"/>
              </a:spcBef>
              <a:tabLst>
                <a:tab pos="699215" algn="l"/>
                <a:tab pos="1398430" algn="l"/>
                <a:tab pos="2097645" algn="l"/>
                <a:tab pos="2796860" algn="l"/>
                <a:tab pos="3496075" algn="l"/>
                <a:tab pos="4195290" algn="l"/>
                <a:tab pos="4894505" algn="l"/>
              </a:tabLst>
            </a:pPr>
            <a:endParaRPr lang="en-US" altLang="ja-JP" sz="1900">
              <a:latin typeface="Arial" panose="020B0604020202020204" pitchFamily="34" charset="0"/>
            </a:endParaRPr>
          </a:p>
        </p:txBody>
      </p:sp>
      <p:sp>
        <p:nvSpPr>
          <p:cNvPr id="56327" name="スライド番号プレースホルダー 2"/>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1pPr>
            <a:lvl2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2pPr>
            <a:lvl3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3pPr>
            <a:lvl4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4pPr>
            <a:lvl5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5pPr>
            <a:lvl6pPr marL="2428852"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6pPr>
            <a:lvl7pPr marL="2870462"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7pPr>
            <a:lvl8pPr marL="3312071"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8pPr>
            <a:lvl9pPr marL="3753681"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9pPr>
          </a:lstStyle>
          <a:p>
            <a:pPr eaLnBrk="1"/>
            <a:fld id="{BADFB08A-0FC9-4C92-9794-5B76601D58A0}" type="slidenum">
              <a:rPr lang="en-US" altLang="ja-JP">
                <a:solidFill>
                  <a:srgbClr val="000000"/>
                </a:solidFill>
                <a:latin typeface="Times New Roman" panose="02020603050405020304" pitchFamily="18" charset="0"/>
                <a:ea typeface="ＭＳ Ｐ明朝" panose="02020600040205080304" pitchFamily="18" charset="-128"/>
              </a:rPr>
              <a:pPr eaLnBrk="1"/>
              <a:t>12</a:t>
            </a:fld>
            <a:endParaRPr lang="en-US" altLang="ja-JP">
              <a:solidFill>
                <a:srgbClr val="000000"/>
              </a:solidFill>
              <a:latin typeface="Times New Roman" panose="02020603050405020304" pitchFamily="18" charset="0"/>
              <a:ea typeface="ＭＳ Ｐ明朝" panose="02020600040205080304" pitchFamily="18" charset="-128"/>
            </a:endParaRPr>
          </a:p>
        </p:txBody>
      </p:sp>
      <p:sp>
        <p:nvSpPr>
          <p:cNvPr id="56328" name="日付プレースホルダー 1"/>
          <p:cNvSpPr>
            <a:spLocks noGrp="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1pPr>
            <a:lvl2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2pPr>
            <a:lvl3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3pPr>
            <a:lvl4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4pPr>
            <a:lvl5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5pPr>
            <a:lvl6pPr marL="2428852"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6pPr>
            <a:lvl7pPr marL="2870462"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7pPr>
            <a:lvl8pPr marL="3312071"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8pPr>
            <a:lvl9pPr marL="3753681"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9pPr>
          </a:lstStyle>
          <a:p>
            <a:pPr eaLnBrk="1">
              <a:buFont typeface="Times New Roman" panose="02020603050405020304" pitchFamily="18" charset="0"/>
              <a:buNone/>
            </a:pPr>
            <a:endParaRPr lang="en-US" altLang="ja-JP" smtClean="0">
              <a:solidFill>
                <a:srgbClr val="000000"/>
              </a:solidFill>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169851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xfrm>
            <a:off x="-1223963" y="1138238"/>
            <a:ext cx="7475538" cy="560863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1" name="Rectangle 2"/>
          <p:cNvSpPr>
            <a:spLocks noGrp="1" noChangeArrowheads="1"/>
          </p:cNvSpPr>
          <p:nvPr>
            <p:ph type="body" idx="1"/>
          </p:nvPr>
        </p:nvSpPr>
        <p:spPr>
          <a:xfrm>
            <a:off x="502595" y="7106827"/>
            <a:ext cx="4022868" cy="6733601"/>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latin typeface="Times New Roman" panose="02020603050405020304" pitchFamily="18" charset="0"/>
            </a:endParaRPr>
          </a:p>
        </p:txBody>
      </p:sp>
      <p:sp>
        <p:nvSpPr>
          <p:cNvPr id="58372" name="スライド番号プレースホルダー 2"/>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1pPr>
            <a:lvl2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2pPr>
            <a:lvl3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3pPr>
            <a:lvl4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4pPr>
            <a:lvl5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5pPr>
            <a:lvl6pPr marL="2428852"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6pPr>
            <a:lvl7pPr marL="2870462"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7pPr>
            <a:lvl8pPr marL="3312071"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8pPr>
            <a:lvl9pPr marL="3753681"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9pPr>
          </a:lstStyle>
          <a:p>
            <a:pPr eaLnBrk="1"/>
            <a:fld id="{064229BD-6142-48A2-A7F9-1C63DCA040D4}" type="slidenum">
              <a:rPr lang="en-US" altLang="ja-JP">
                <a:solidFill>
                  <a:srgbClr val="000000"/>
                </a:solidFill>
                <a:latin typeface="Times New Roman" panose="02020603050405020304" pitchFamily="18" charset="0"/>
                <a:ea typeface="ＭＳ Ｐ明朝" panose="02020600040205080304" pitchFamily="18" charset="-128"/>
              </a:rPr>
              <a:pPr eaLnBrk="1"/>
              <a:t>15</a:t>
            </a:fld>
            <a:endParaRPr lang="en-US" altLang="ja-JP">
              <a:solidFill>
                <a:srgbClr val="000000"/>
              </a:solidFill>
              <a:latin typeface="Times New Roman" panose="02020603050405020304" pitchFamily="18" charset="0"/>
              <a:ea typeface="ＭＳ Ｐ明朝" panose="02020600040205080304" pitchFamily="18" charset="-128"/>
            </a:endParaRPr>
          </a:p>
        </p:txBody>
      </p:sp>
      <p:sp>
        <p:nvSpPr>
          <p:cNvPr id="58373" name="日付プレースホルダー 1"/>
          <p:cNvSpPr>
            <a:spLocks noGrp="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1pPr>
            <a:lvl2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2pPr>
            <a:lvl3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3pPr>
            <a:lvl4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4pPr>
            <a:lvl5pPr eaLnBrk="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5pPr>
            <a:lvl6pPr marL="2428852"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6pPr>
            <a:lvl7pPr marL="2870462"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7pPr>
            <a:lvl8pPr marL="3312071"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8pPr>
            <a:lvl9pPr marL="3753681" indent="-220805" defTabSz="433943" eaLnBrk="0" fontAlgn="base" hangingPunct="0">
              <a:lnSpc>
                <a:spcPct val="93000"/>
              </a:lnSpc>
              <a:spcBef>
                <a:spcPct val="0"/>
              </a:spcBef>
              <a:spcAft>
                <a:spcPct val="0"/>
              </a:spcAft>
              <a:buClr>
                <a:srgbClr val="000000"/>
              </a:buClr>
              <a:buSzPct val="100000"/>
              <a:buFont typeface="Times New Roman" panose="02020603050405020304" pitchFamily="18" charset="0"/>
              <a:tabLst>
                <a:tab pos="699215" algn="l"/>
                <a:tab pos="1398430" algn="l"/>
                <a:tab pos="2097645" algn="l"/>
                <a:tab pos="2796860" algn="l"/>
              </a:tabLst>
              <a:defRPr>
                <a:solidFill>
                  <a:schemeClr val="tx1"/>
                </a:solidFill>
                <a:latin typeface="Arial" panose="020B0604020202020204" pitchFamily="34" charset="0"/>
                <a:ea typeface="ＭＳ Ｐゴシック" panose="020B0600070205080204" pitchFamily="50" charset="-128"/>
              </a:defRPr>
            </a:lvl9pPr>
          </a:lstStyle>
          <a:p>
            <a:pPr eaLnBrk="1">
              <a:buFont typeface="Times New Roman" panose="02020603050405020304" pitchFamily="18" charset="0"/>
              <a:buNone/>
            </a:pPr>
            <a:endParaRPr lang="en-US" altLang="ja-JP" smtClean="0">
              <a:solidFill>
                <a:srgbClr val="000000"/>
              </a:solidFill>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2449358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noTextEdit="1"/>
          </p:cNvSpPr>
          <p:nvPr>
            <p:ph type="sldImg"/>
          </p:nvPr>
        </p:nvSpPr>
        <p:spPr>
          <a:xfrm>
            <a:off x="920750" y="757238"/>
            <a:ext cx="4965700" cy="3725862"/>
          </a:xfrm>
          <a:solidFill>
            <a:srgbClr val="FFFFFF"/>
          </a:solidFill>
          <a:ln>
            <a:solidFill>
              <a:srgbClr val="000000"/>
            </a:solidFill>
            <a:miter lim="800000"/>
            <a:headEnd/>
            <a:tailEnd/>
          </a:ln>
        </p:spPr>
      </p:sp>
      <p:sp>
        <p:nvSpPr>
          <p:cNvPr id="71683" name="Rectangle 2"/>
          <p:cNvSpPr>
            <a:spLocks noGrp="1" noChangeArrowheads="1"/>
          </p:cNvSpPr>
          <p:nvPr>
            <p:ph type="body" idx="1"/>
          </p:nvPr>
        </p:nvSpPr>
        <p:spPr>
          <a:xfrm>
            <a:off x="681039" y="4721227"/>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smtClean="0">
              <a:latin typeface="Times New Roman" pitchFamily="18" charset="0"/>
            </a:endParaRPr>
          </a:p>
        </p:txBody>
      </p:sp>
      <p:sp>
        <p:nvSpPr>
          <p:cNvPr id="71684" name="スライド番号プレースホルダー 2"/>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9pPr>
          </a:lstStyle>
          <a:p>
            <a:pPr>
              <a:spcBef>
                <a:spcPct val="0"/>
              </a:spcBef>
            </a:pPr>
            <a:fld id="{A66AF887-0884-46C3-A0C8-13EEDE5A56FA}" type="slidenum">
              <a:rPr lang="en-US" altLang="ja-JP" sz="1400"/>
              <a:pPr>
                <a:spcBef>
                  <a:spcPct val="0"/>
                </a:spcBef>
              </a:pPr>
              <a:t>27</a:t>
            </a:fld>
            <a:endParaRPr lang="en-US" altLang="ja-JP" sz="1400"/>
          </a:p>
        </p:txBody>
      </p:sp>
      <p:sp>
        <p:nvSpPr>
          <p:cNvPr id="71685" name="日付プレースホルダー 1"/>
          <p:cNvSpPr>
            <a:spLocks noGrp="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Lst>
              <a:defRPr sz="1200">
                <a:solidFill>
                  <a:srgbClr val="000000"/>
                </a:solidFill>
                <a:latin typeface="Times New Roman" pitchFamily="18" charset="0"/>
              </a:defRPr>
            </a:lvl9pPr>
          </a:lstStyle>
          <a:p>
            <a:pPr>
              <a:spcBef>
                <a:spcPct val="0"/>
              </a:spcBef>
            </a:pPr>
            <a:endParaRPr lang="en-US" altLang="ja-JP" sz="1400" smtClean="0"/>
          </a:p>
        </p:txBody>
      </p:sp>
    </p:spTree>
    <p:extLst>
      <p:ext uri="{BB962C8B-B14F-4D97-AF65-F5344CB8AC3E}">
        <p14:creationId xmlns:p14="http://schemas.microsoft.com/office/powerpoint/2010/main" val="72822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直線コネクタ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タイトル 28"/>
          <p:cNvSpPr>
            <a:spLocks noGrp="1"/>
          </p:cNvSpPr>
          <p:nvPr>
            <p:ph type="ctrTitle"/>
          </p:nvPr>
        </p:nvSpPr>
        <p:spPr>
          <a:xfrm>
            <a:off x="381000" y="4853411"/>
            <a:ext cx="8458200" cy="1222375"/>
          </a:xfrm>
        </p:spPr>
        <p:txBody>
          <a:bodyPr anchor="t"/>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16" name="日付プレースホルダー 15"/>
          <p:cNvSpPr>
            <a:spLocks noGrp="1"/>
          </p:cNvSpPr>
          <p:nvPr>
            <p:ph type="dt" sz="half" idx="10"/>
          </p:nvPr>
        </p:nvSpPr>
        <p:spPr/>
        <p:txBody>
          <a:bodyPr/>
          <a:lstStyle/>
          <a:p>
            <a:fld id="{E821D549-0368-42BE-B207-CC2CA89D85EF}" type="datetime1">
              <a:rPr kumimoji="1" lang="ja-JP" altLang="en-US" smtClean="0"/>
              <a:t>2018/11/27</a:t>
            </a:fld>
            <a:endParaRPr kumimoji="1" lang="ja-JP" altLang="en-US"/>
          </a:p>
        </p:txBody>
      </p:sp>
      <p:sp>
        <p:nvSpPr>
          <p:cNvPr id="2" name="フッター プレースホルダー 1"/>
          <p:cNvSpPr>
            <a:spLocks noGrp="1"/>
          </p:cNvSpPr>
          <p:nvPr>
            <p:ph type="ftr" sz="quarter" idx="11"/>
          </p:nvPr>
        </p:nvSpPr>
        <p:spPr/>
        <p:txBody>
          <a:bodyPr/>
          <a:lstStyle/>
          <a:p>
            <a:endParaRPr kumimoji="1" lang="ja-JP" altLang="en-US"/>
          </a:p>
        </p:txBody>
      </p:sp>
      <p:sp>
        <p:nvSpPr>
          <p:cNvPr id="15" name="スライド番号プレースホルダー 14"/>
          <p:cNvSpPr>
            <a:spLocks noGrp="1"/>
          </p:cNvSpPr>
          <p:nvPr>
            <p:ph type="sldNum" sz="quarter" idx="12"/>
          </p:nvPr>
        </p:nvSpPr>
        <p:spPr>
          <a:xfrm>
            <a:off x="8229600" y="6473952"/>
            <a:ext cx="758952" cy="246888"/>
          </a:xfrm>
        </p:spPr>
        <p:txBody>
          <a:bodyPr/>
          <a:lstStyle/>
          <a:p>
            <a:fld id="{F6AA291A-56EF-41CB-A6A3-F210C516E4AE}"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F6867074-FF2A-4AB9-872D-A7EEB43A71BF}" type="datetime1">
              <a:rPr kumimoji="1" lang="ja-JP" altLang="en-US" smtClean="0"/>
              <a:t>2018/11/27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AA291A-56EF-41CB-A6A3-F210C516E4AE}"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0" y="549276"/>
            <a:ext cx="18288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549276"/>
            <a:ext cx="62484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CDFE70CA-D70F-44B7-82E7-96208306D331}" type="datetime1">
              <a:rPr kumimoji="1" lang="ja-JP" altLang="en-US" smtClean="0"/>
              <a:t>2018/11/27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AA291A-56EF-41CB-A6A3-F210C516E4AE}"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2" name="タイトル 21"/>
          <p:cNvSpPr>
            <a:spLocks noGrp="1"/>
          </p:cNvSpPr>
          <p:nvPr>
            <p:ph type="title"/>
          </p:nvPr>
        </p:nvSpPr>
        <p:spPr/>
        <p:txBody>
          <a:bodyPr/>
          <a:lstStyle/>
          <a:p>
            <a:r>
              <a:rPr kumimoji="0" lang="ja-JP" altLang="en-US" smtClean="0"/>
              <a:t>マスター タイトルの書式設定</a:t>
            </a:r>
            <a:endParaRPr kumimoji="0" lang="en-US"/>
          </a:p>
        </p:txBody>
      </p:sp>
      <p:sp>
        <p:nvSpPr>
          <p:cNvPr id="27" name="コンテンツ プレースホルダー 26"/>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5" name="日付プレースホルダー 24"/>
          <p:cNvSpPr>
            <a:spLocks noGrp="1"/>
          </p:cNvSpPr>
          <p:nvPr>
            <p:ph type="dt" sz="half" idx="10"/>
          </p:nvPr>
        </p:nvSpPr>
        <p:spPr/>
        <p:txBody>
          <a:bodyPr/>
          <a:lstStyle/>
          <a:p>
            <a:fld id="{E8E2DB52-7D5F-4314-9425-F8A4292CD44B}" type="datetime1">
              <a:rPr kumimoji="1" lang="ja-JP" altLang="en-US" smtClean="0"/>
              <a:t>2018/11/27</a:t>
            </a:fld>
            <a:endParaRPr kumimoji="1" lang="ja-JP" altLang="en-US"/>
          </a:p>
        </p:txBody>
      </p:sp>
      <p:sp>
        <p:nvSpPr>
          <p:cNvPr id="19" name="フッター プレースホルダー 18"/>
          <p:cNvSpPr>
            <a:spLocks noGrp="1"/>
          </p:cNvSpPr>
          <p:nvPr>
            <p:ph type="ftr" sz="quarter" idx="11"/>
          </p:nvPr>
        </p:nvSpPr>
        <p:spPr>
          <a:xfrm>
            <a:off x="3581400" y="76200"/>
            <a:ext cx="2895600" cy="288925"/>
          </a:xfrm>
        </p:spPr>
        <p:txBody>
          <a:bodyPr/>
          <a:lstStyle/>
          <a:p>
            <a:endParaRPr kumimoji="1" lang="ja-JP" altLang="en-US"/>
          </a:p>
        </p:txBody>
      </p:sp>
      <p:sp>
        <p:nvSpPr>
          <p:cNvPr id="16" name="スライド番号プレースホルダー 15"/>
          <p:cNvSpPr>
            <a:spLocks noGrp="1"/>
          </p:cNvSpPr>
          <p:nvPr>
            <p:ph type="sldNum" sz="quarter" idx="12"/>
          </p:nvPr>
        </p:nvSpPr>
        <p:spPr>
          <a:xfrm>
            <a:off x="8229600" y="6473952"/>
            <a:ext cx="758952" cy="246888"/>
          </a:xfrm>
        </p:spPr>
        <p:txBody>
          <a:bodyPr/>
          <a:lstStyle/>
          <a:p>
            <a:fld id="{F6AA291A-56EF-41CB-A6A3-F210C516E4AE}"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2"/>
      </p:bgRef>
    </p:bg>
    <p:spTree>
      <p:nvGrpSpPr>
        <p:cNvPr id="1" name=""/>
        <p:cNvGrpSpPr/>
        <p:nvPr/>
      </p:nvGrpSpPr>
      <p:grpSpPr>
        <a:xfrm>
          <a:off x="0" y="0"/>
          <a:ext cx="0" cy="0"/>
          <a:chOff x="0" y="0"/>
          <a:chExt cx="0" cy="0"/>
        </a:xfrm>
      </p:grpSpPr>
      <p:sp>
        <p:nvSpPr>
          <p:cNvPr id="7" name="直線コネクタ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テキスト プレースホルダー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19" name="日付プレースホルダー 18"/>
          <p:cNvSpPr>
            <a:spLocks noGrp="1"/>
          </p:cNvSpPr>
          <p:nvPr>
            <p:ph type="dt" sz="half" idx="10"/>
          </p:nvPr>
        </p:nvSpPr>
        <p:spPr/>
        <p:txBody>
          <a:bodyPr/>
          <a:lstStyle/>
          <a:p>
            <a:fld id="{F08AFD9C-E383-4A75-8CD5-9DFB715D271F}" type="datetime1">
              <a:rPr kumimoji="1" lang="ja-JP" altLang="en-US" smtClean="0"/>
              <a:t>2018/11/27</a:t>
            </a:fld>
            <a:endParaRPr kumimoji="1" lang="ja-JP" altLang="en-US"/>
          </a:p>
        </p:txBody>
      </p:sp>
      <p:sp>
        <p:nvSpPr>
          <p:cNvPr id="11" name="フッター プレースホルダー 10"/>
          <p:cNvSpPr>
            <a:spLocks noGrp="1"/>
          </p:cNvSpPr>
          <p:nvPr>
            <p:ph type="ftr" sz="quarter" idx="11"/>
          </p:nvPr>
        </p:nvSpPr>
        <p:spPr/>
        <p:txBody>
          <a:bodyPr/>
          <a:lstStyle/>
          <a:p>
            <a:endParaRPr kumimoji="1" lang="ja-JP" altLang="en-US"/>
          </a:p>
        </p:txBody>
      </p:sp>
      <p:sp>
        <p:nvSpPr>
          <p:cNvPr id="16" name="スライド番号プレースホルダー 15"/>
          <p:cNvSpPr>
            <a:spLocks noGrp="1"/>
          </p:cNvSpPr>
          <p:nvPr>
            <p:ph type="sldNum" sz="quarter" idx="12"/>
          </p:nvPr>
        </p:nvSpPr>
        <p:spPr/>
        <p:txBody>
          <a:bodyPr/>
          <a:lstStyle/>
          <a:p>
            <a:fld id="{F6AA291A-56EF-41CB-A6A3-F210C516E4AE}" type="slidenum">
              <a:rPr kumimoji="1" lang="ja-JP" altLang="en-US" smtClean="0"/>
              <a:t>‹#›</a:t>
            </a:fld>
            <a:endParaRPr kumimoji="1" lang="ja-JP" altLang="en-US"/>
          </a:p>
        </p:txBody>
      </p:sp>
      <p:sp>
        <p:nvSpPr>
          <p:cNvPr id="8" name="タイトル 7"/>
          <p:cNvSpPr>
            <a:spLocks noGrp="1"/>
          </p:cNvSpPr>
          <p:nvPr>
            <p:ph type="title"/>
          </p:nvPr>
        </p:nvSpPr>
        <p:spPr>
          <a:xfrm>
            <a:off x="180475" y="2947085"/>
            <a:ext cx="8686800" cy="1184825"/>
          </a:xfrm>
        </p:spPr>
        <p:txBody>
          <a:bodyPr rtlCol="0" anchor="t"/>
          <a:lstStyle>
            <a:lvl1pPr algn="r">
              <a:defRPr/>
            </a:lvl1pPr>
          </a:lstStyle>
          <a:p>
            <a:r>
              <a:rPr kumimoji="0" lang="ja-JP" altLang="en-US" smtClean="0"/>
              <a:t>マスター タイトルの書式設定</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0" name="タイトル 19"/>
          <p:cNvSpPr>
            <a:spLocks noGrp="1"/>
          </p:cNvSpPr>
          <p:nvPr>
            <p:ph type="title"/>
          </p:nvPr>
        </p:nvSpPr>
        <p:spPr>
          <a:xfrm>
            <a:off x="301752" y="457200"/>
            <a:ext cx="8686800" cy="841248"/>
          </a:xfrm>
        </p:spPr>
        <p:txBody>
          <a:bodyPr/>
          <a:lstStyle/>
          <a:p>
            <a:r>
              <a:rPr kumimoji="0" lang="ja-JP" altLang="en-US" smtClean="0"/>
              <a:t>マスター タイトルの書式設定</a:t>
            </a:r>
            <a:endParaRPr kumimoji="0" lang="en-US"/>
          </a:p>
        </p:txBody>
      </p:sp>
      <p:sp>
        <p:nvSpPr>
          <p:cNvPr id="14" name="コンテンツ プレースホルダー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1" name="日付プレースホルダー 20"/>
          <p:cNvSpPr>
            <a:spLocks noGrp="1"/>
          </p:cNvSpPr>
          <p:nvPr>
            <p:ph type="dt" sz="half" idx="10"/>
          </p:nvPr>
        </p:nvSpPr>
        <p:spPr/>
        <p:txBody>
          <a:bodyPr/>
          <a:lstStyle/>
          <a:p>
            <a:fld id="{A5055A1E-4220-44AD-A154-8CD715A0B09D}" type="datetime1">
              <a:rPr kumimoji="1" lang="ja-JP" altLang="en-US" smtClean="0"/>
              <a:t>2018/11/27</a:t>
            </a:fld>
            <a:endParaRPr kumimoji="1" lang="ja-JP" altLang="en-US"/>
          </a:p>
        </p:txBody>
      </p:sp>
      <p:sp>
        <p:nvSpPr>
          <p:cNvPr id="10" name="フッター プレースホルダー 9"/>
          <p:cNvSpPr>
            <a:spLocks noGrp="1"/>
          </p:cNvSpPr>
          <p:nvPr>
            <p:ph type="ftr" sz="quarter" idx="11"/>
          </p:nvPr>
        </p:nvSpPr>
        <p:spPr/>
        <p:txBody>
          <a:bodyPr/>
          <a:lstStyle/>
          <a:p>
            <a:endParaRPr kumimoji="1" lang="ja-JP" altLang="en-US"/>
          </a:p>
        </p:txBody>
      </p:sp>
      <p:sp>
        <p:nvSpPr>
          <p:cNvPr id="31" name="スライド番号プレースホルダー 30"/>
          <p:cNvSpPr>
            <a:spLocks noGrp="1"/>
          </p:cNvSpPr>
          <p:nvPr>
            <p:ph type="sldNum" sz="quarter" idx="12"/>
          </p:nvPr>
        </p:nvSpPr>
        <p:spPr/>
        <p:txBody>
          <a:bodyPr/>
          <a:lstStyle/>
          <a:p>
            <a:fld id="{F6AA291A-56EF-41CB-A6A3-F210C516E4AE}"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9" name="タイトル 28"/>
          <p:cNvSpPr>
            <a:spLocks noGrp="1"/>
          </p:cNvSpPr>
          <p:nvPr>
            <p:ph type="title"/>
          </p:nvPr>
        </p:nvSpPr>
        <p:spPr>
          <a:xfrm>
            <a:off x="304800" y="5410200"/>
            <a:ext cx="8610600" cy="882650"/>
          </a:xfrm>
        </p:spPr>
        <p:txBody>
          <a:bodyPr anchor="ctr"/>
          <a:lstStyle>
            <a:lvl1pPr>
              <a:defRPr/>
            </a:lvl1p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25" name="テキスト プレースホルダー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コンテンツ プレースホルダー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8" name="コンテンツ プレースホルダー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0" name="日付プレースホルダー 9"/>
          <p:cNvSpPr>
            <a:spLocks noGrp="1"/>
          </p:cNvSpPr>
          <p:nvPr>
            <p:ph type="dt" sz="half" idx="10"/>
          </p:nvPr>
        </p:nvSpPr>
        <p:spPr/>
        <p:txBody>
          <a:bodyPr/>
          <a:lstStyle/>
          <a:p>
            <a:fld id="{3D51693D-F8F8-457D-874C-904984EDB4D2}" type="datetime1">
              <a:rPr kumimoji="1" lang="ja-JP" altLang="en-US" smtClean="0"/>
              <a:t>2018/11/27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8229600" y="6477000"/>
            <a:ext cx="762000" cy="246888"/>
          </a:xfrm>
        </p:spPr>
        <p:txBody>
          <a:bodyPr/>
          <a:lstStyle/>
          <a:p>
            <a:fld id="{F6AA291A-56EF-41CB-A6A3-F210C516E4AE}" type="slidenum">
              <a:rPr kumimoji="1" lang="ja-JP" altLang="en-US" smtClean="0"/>
              <a:t>‹#›</a:t>
            </a:fld>
            <a:endParaRPr kumimoji="1" lang="ja-JP" altLang="en-US"/>
          </a:p>
        </p:txBody>
      </p:sp>
      <p:sp>
        <p:nvSpPr>
          <p:cNvPr id="11" name="直線コネクタ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0" name="タイトル 29"/>
          <p:cNvSpPr>
            <a:spLocks noGrp="1"/>
          </p:cNvSpPr>
          <p:nvPr>
            <p:ph type="title"/>
          </p:nvPr>
        </p:nvSpPr>
        <p:spPr>
          <a:xfrm>
            <a:off x="301752" y="457200"/>
            <a:ext cx="8686800" cy="841248"/>
          </a:xfrm>
        </p:spPr>
        <p:txBody>
          <a:bodyPr/>
          <a:lstStyle/>
          <a:p>
            <a:r>
              <a:rPr kumimoji="0" lang="ja-JP" altLang="en-US" smtClean="0"/>
              <a:t>マスター タイトルの書式設定</a:t>
            </a:r>
            <a:endParaRPr kumimoji="0" lang="en-US"/>
          </a:p>
        </p:txBody>
      </p:sp>
      <p:sp>
        <p:nvSpPr>
          <p:cNvPr id="12" name="日付プレースホルダー 11"/>
          <p:cNvSpPr>
            <a:spLocks noGrp="1"/>
          </p:cNvSpPr>
          <p:nvPr>
            <p:ph type="dt" sz="half" idx="10"/>
          </p:nvPr>
        </p:nvSpPr>
        <p:spPr/>
        <p:txBody>
          <a:bodyPr/>
          <a:lstStyle/>
          <a:p>
            <a:fld id="{BB961425-32A8-4F45-80AE-78BC27649159}" type="datetime1">
              <a:rPr kumimoji="1" lang="ja-JP" altLang="en-US" smtClean="0"/>
              <a:t>2018/11/27</a:t>
            </a:fld>
            <a:endParaRPr kumimoji="1" lang="ja-JP" altLang="en-US"/>
          </a:p>
        </p:txBody>
      </p:sp>
      <p:sp>
        <p:nvSpPr>
          <p:cNvPr id="21" name="フッター プレースホルダー 20"/>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AA291A-56EF-41CB-A6A3-F210C516E4AE}"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70801EFE-4B47-4ED8-ADA6-7A7D4B29A434}" type="datetime1">
              <a:rPr kumimoji="1" lang="ja-JP" altLang="en-US" smtClean="0"/>
              <a:t>2018/11/27</a:t>
            </a:fld>
            <a:endParaRPr kumimoji="1" lang="ja-JP" altLang="en-US"/>
          </a:p>
        </p:txBody>
      </p:sp>
      <p:sp>
        <p:nvSpPr>
          <p:cNvPr id="24" name="フッター プレースホルダー 23"/>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6AA291A-56EF-41CB-A6A3-F210C516E4AE}"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直線コネクタ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タイトル 11"/>
          <p:cNvSpPr>
            <a:spLocks noGrp="1"/>
          </p:cNvSpPr>
          <p:nvPr>
            <p:ph type="title"/>
          </p:nvPr>
        </p:nvSpPr>
        <p:spPr>
          <a:xfrm>
            <a:off x="457200" y="5486400"/>
            <a:ext cx="8458200" cy="520700"/>
          </a:xfrm>
        </p:spPr>
        <p:txBody>
          <a:bodyPr anchor="ctr"/>
          <a:lstStyle>
            <a:lvl1pPr algn="l">
              <a:buNone/>
              <a:defRPr sz="2000" b="1"/>
            </a:lvl1pPr>
          </a:lstStyle>
          <a:p>
            <a:r>
              <a:rPr kumimoji="0" lang="ja-JP" altLang="en-US" smtClean="0"/>
              <a:t>マスター タイトルの書式設定</a:t>
            </a:r>
            <a:endParaRPr kumimoji="0" lang="en-US"/>
          </a:p>
        </p:txBody>
      </p:sp>
      <p:sp>
        <p:nvSpPr>
          <p:cNvPr id="26" name="テキスト プレースホルダー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14" name="コンテンツ プレースホルダー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5" name="日付プレースホルダー 24"/>
          <p:cNvSpPr>
            <a:spLocks noGrp="1"/>
          </p:cNvSpPr>
          <p:nvPr>
            <p:ph type="dt" sz="half" idx="10"/>
          </p:nvPr>
        </p:nvSpPr>
        <p:spPr/>
        <p:txBody>
          <a:bodyPr/>
          <a:lstStyle/>
          <a:p>
            <a:fld id="{88255152-AEA7-49A3-9257-AC2A0C051D31}" type="datetime1">
              <a:rPr kumimoji="1" lang="ja-JP" altLang="en-US" smtClean="0"/>
              <a:t>2018/11/27</a:t>
            </a:fld>
            <a:endParaRPr kumimoji="1" lang="ja-JP" altLang="en-US"/>
          </a:p>
        </p:txBody>
      </p:sp>
      <p:sp>
        <p:nvSpPr>
          <p:cNvPr id="29" name="フッター プレースホルダー 28"/>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6AA291A-56EF-41CB-A6A3-F210C516E4AE}"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3" name="図プレースホルダー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7" name="日付プレースホルダー 6"/>
          <p:cNvSpPr>
            <a:spLocks noGrp="1"/>
          </p:cNvSpPr>
          <p:nvPr>
            <p:ph type="dt" sz="half" idx="10"/>
          </p:nvPr>
        </p:nvSpPr>
        <p:spPr/>
        <p:txBody>
          <a:bodyPr/>
          <a:lstStyle/>
          <a:p>
            <a:fld id="{4E99DD51-80A8-4880-BD5C-88D2FE7E041E}" type="datetime1">
              <a:rPr kumimoji="1" lang="ja-JP" altLang="en-US" smtClean="0"/>
              <a:t>2018/11/27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31" name="スライド番号プレースホルダー 30"/>
          <p:cNvSpPr>
            <a:spLocks noGrp="1"/>
          </p:cNvSpPr>
          <p:nvPr>
            <p:ph type="sldNum" sz="quarter" idx="12"/>
          </p:nvPr>
        </p:nvSpPr>
        <p:spPr/>
        <p:txBody>
          <a:bodyPr/>
          <a:lstStyle/>
          <a:p>
            <a:fld id="{F6AA291A-56EF-41CB-A6A3-F210C516E4AE}" type="slidenum">
              <a:rPr kumimoji="1" lang="ja-JP" altLang="en-US" smtClean="0"/>
              <a:t>‹#›</a:t>
            </a:fld>
            <a:endParaRPr kumimoji="1" lang="ja-JP" altLang="en-US"/>
          </a:p>
        </p:txBody>
      </p:sp>
      <p:sp>
        <p:nvSpPr>
          <p:cNvPr id="17" name="タイトル 16"/>
          <p:cNvSpPr>
            <a:spLocks noGrp="1"/>
          </p:cNvSpPr>
          <p:nvPr>
            <p:ph type="title"/>
          </p:nvPr>
        </p:nvSpPr>
        <p:spPr>
          <a:xfrm>
            <a:off x="381000" y="4993760"/>
            <a:ext cx="5867400" cy="522288"/>
          </a:xfrm>
        </p:spPr>
        <p:txBody>
          <a:bodyPr anchor="ctr"/>
          <a:lstStyle>
            <a:lvl1pPr algn="l">
              <a:buNone/>
              <a:defRPr sz="2000" b="1"/>
            </a:lvl1pPr>
          </a:lstStyle>
          <a:p>
            <a:r>
              <a:rPr kumimoji="0" lang="ja-JP" altLang="en-US" smtClean="0"/>
              <a:t>マスター タイトルの書式設定</a:t>
            </a:r>
            <a:endParaRPr kumimoji="0" lang="en-US"/>
          </a:p>
        </p:txBody>
      </p:sp>
      <p:sp>
        <p:nvSpPr>
          <p:cNvPr id="26" name="テキスト プレースホルダー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直線コネクタ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テキスト プレースホルダー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1" name="日付プレースホルダー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6045548D-714C-4226-B4E6-EAC185DA0BA4}" type="datetime1">
              <a:rPr kumimoji="1" lang="ja-JP" altLang="en-US" smtClean="0"/>
              <a:t>2018/11/27</a:t>
            </a:fld>
            <a:endParaRPr kumimoji="1" lang="ja-JP" altLang="en-US"/>
          </a:p>
        </p:txBody>
      </p:sp>
      <p:sp>
        <p:nvSpPr>
          <p:cNvPr id="28" name="フッター プレースホルダー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kumimoji="1" lang="ja-JP" altLang="en-US"/>
          </a:p>
        </p:txBody>
      </p:sp>
      <p:sp>
        <p:nvSpPr>
          <p:cNvPr id="5" name="スライド番号プレースホルダー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F6AA291A-56EF-41CB-A6A3-F210C516E4AE}" type="slidenum">
              <a:rPr kumimoji="1" lang="ja-JP" altLang="en-US" smtClean="0"/>
              <a:t>‹#›</a:t>
            </a:fld>
            <a:endParaRPr kumimoji="1" lang="ja-JP" altLang="en-US"/>
          </a:p>
        </p:txBody>
      </p:sp>
      <p:sp>
        <p:nvSpPr>
          <p:cNvPr id="10" name="タイトル プレースホルダー 9"/>
          <p:cNvSpPr>
            <a:spLocks noGrp="1"/>
          </p:cNvSpPr>
          <p:nvPr>
            <p:ph type="title"/>
          </p:nvPr>
        </p:nvSpPr>
        <p:spPr>
          <a:xfrm>
            <a:off x="304800" y="457200"/>
            <a:ext cx="8686800" cy="838200"/>
          </a:xfrm>
          <a:prstGeom prst="rect">
            <a:avLst/>
          </a:prstGeom>
        </p:spPr>
        <p:txBody>
          <a:bodyPr vert="horz" anchor="ctr">
            <a:normAutofit/>
          </a:bodyPr>
          <a:lstStyle/>
          <a:p>
            <a:r>
              <a:rPr kumimoji="0" lang="ja-JP" altLang="en-US" smtClean="0"/>
              <a:t>マスター タイトルの書式設定</a:t>
            </a:r>
            <a:endParaRPr kumimoji="0" lang="en-US"/>
          </a:p>
        </p:txBody>
      </p:sp>
      <p:sp>
        <p:nvSpPr>
          <p:cNvPr id="9" name="直線コネクタ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直線コネクタ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rtl="0" eaLnBrk="1" latinLnBrk="0" hangingPunct="1">
        <a:spcBef>
          <a:spcPct val="0"/>
        </a:spcBef>
        <a:buNone/>
        <a:defRPr kumimoji="1"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1"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1"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1"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1"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1"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1"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1"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1"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wmf"/><Relationship Id="rId17" Type="http://schemas.openxmlformats.org/officeDocument/2006/relationships/image" Target="../media/image71.png"/><Relationship Id="rId2" Type="http://schemas.openxmlformats.org/officeDocument/2006/relationships/image" Target="../media/image56.png"/><Relationship Id="rId16" Type="http://schemas.openxmlformats.org/officeDocument/2006/relationships/image" Target="../media/image70.png"/><Relationship Id="rId20"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5.jpeg"/><Relationship Id="rId5" Type="http://schemas.openxmlformats.org/officeDocument/2006/relationships/image" Target="../media/image89.jpeg"/><Relationship Id="rId4" Type="http://schemas.openxmlformats.org/officeDocument/2006/relationships/image" Target="../media/image94.jpe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2276872"/>
            <a:ext cx="8458200" cy="1222375"/>
          </a:xfrm>
        </p:spPr>
        <p:txBody>
          <a:bodyPr/>
          <a:lstStyle/>
          <a:p>
            <a:pPr algn="ctr"/>
            <a:r>
              <a:rPr kumimoji="1" lang="ja-JP" altLang="en-US" dirty="0" smtClean="0"/>
              <a:t>ＪＦ兵庫漁連における魚食普及活動</a:t>
            </a:r>
            <a:endParaRPr kumimoji="1" lang="ja-JP" altLang="en-US" dirty="0"/>
          </a:p>
        </p:txBody>
      </p:sp>
      <p:sp>
        <p:nvSpPr>
          <p:cNvPr id="3" name="サブタイトル 2"/>
          <p:cNvSpPr>
            <a:spLocks noGrp="1"/>
          </p:cNvSpPr>
          <p:nvPr>
            <p:ph type="subTitle" idx="1"/>
          </p:nvPr>
        </p:nvSpPr>
        <p:spPr>
          <a:xfrm>
            <a:off x="683568" y="3140968"/>
            <a:ext cx="7702624" cy="626368"/>
          </a:xfrm>
        </p:spPr>
        <p:txBody>
          <a:bodyPr/>
          <a:lstStyle/>
          <a:p>
            <a:pPr algn="ctr"/>
            <a:r>
              <a:rPr lang="ja-JP" altLang="en-US" dirty="0" smtClean="0">
                <a:latin typeface="CRＣ＆Ｇブーケ" panose="03000809000000000000" pitchFamily="65" charset="-128"/>
                <a:ea typeface="CRＣ＆Ｇブーケ" panose="03000809000000000000" pitchFamily="65" charset="-128"/>
              </a:rPr>
              <a:t>～「ＳＥＡＴ－ＣＬＵＢ」の取組み～</a:t>
            </a:r>
            <a:endParaRPr kumimoji="1" lang="ja-JP" altLang="en-US" dirty="0">
              <a:latin typeface="CRＣ＆Ｇブーケ" panose="03000809000000000000" pitchFamily="65" charset="-128"/>
              <a:ea typeface="CRＣ＆Ｇブーケ" panose="03000809000000000000" pitchFamily="65" charset="-128"/>
            </a:endParaRPr>
          </a:p>
        </p:txBody>
      </p:sp>
      <p:sp>
        <p:nvSpPr>
          <p:cNvPr id="4" name="サブタイトル 2"/>
          <p:cNvSpPr txBox="1">
            <a:spLocks/>
          </p:cNvSpPr>
          <p:nvPr/>
        </p:nvSpPr>
        <p:spPr>
          <a:xfrm>
            <a:off x="1979712" y="5390661"/>
            <a:ext cx="5400600" cy="626368"/>
          </a:xfrm>
          <a:prstGeom prst="rect">
            <a:avLst/>
          </a:prstGeom>
        </p:spPr>
        <p:txBody>
          <a:bodyPr vert="horz" anchor="b">
            <a:normAutofit/>
          </a:bodyPr>
          <a:lstStyle>
            <a:lvl1pPr marL="0" indent="0" algn="l" rtl="0" eaLnBrk="1" latinLnBrk="0" hangingPunct="1">
              <a:spcBef>
                <a:spcPct val="20000"/>
              </a:spcBef>
              <a:buClr>
                <a:schemeClr val="accent1"/>
              </a:buClr>
              <a:buSzPct val="70000"/>
              <a:buFont typeface="Wingdings 2"/>
              <a:buNone/>
              <a:defRPr kumimoji="1" sz="2400" kern="1200">
                <a:solidFill>
                  <a:schemeClr val="tx2">
                    <a:shade val="75000"/>
                  </a:schemeClr>
                </a:solidFill>
                <a:latin typeface="+mn-lt"/>
                <a:ea typeface="+mn-ea"/>
                <a:cs typeface="+mn-cs"/>
              </a:defRPr>
            </a:lvl1pPr>
            <a:lvl2pPr marL="457200" indent="0" algn="ctr" rtl="0" eaLnBrk="1" latinLnBrk="0" hangingPunct="1">
              <a:spcBef>
                <a:spcPct val="20000"/>
              </a:spcBef>
              <a:buClr>
                <a:schemeClr val="accent1"/>
              </a:buClr>
              <a:buSzPct val="70000"/>
              <a:buFont typeface="Wingdings 2"/>
              <a:buNone/>
              <a:defRPr kumimoji="1" sz="2800" kern="1200">
                <a:solidFill>
                  <a:schemeClr val="tx2"/>
                </a:solidFill>
                <a:latin typeface="+mn-lt"/>
                <a:ea typeface="+mn-ea"/>
                <a:cs typeface="+mn-cs"/>
              </a:defRPr>
            </a:lvl2pPr>
            <a:lvl3pPr marL="914400" indent="0" algn="ctr" rtl="0" eaLnBrk="1" latinLnBrk="0" hangingPunct="1">
              <a:spcBef>
                <a:spcPct val="20000"/>
              </a:spcBef>
              <a:buClr>
                <a:schemeClr val="accent1"/>
              </a:buClr>
              <a:buSzPct val="70000"/>
              <a:buFont typeface="Wingdings 2"/>
              <a:buNone/>
              <a:defRPr kumimoji="1" sz="2400" kern="1200">
                <a:solidFill>
                  <a:schemeClr val="tx2"/>
                </a:solidFill>
                <a:latin typeface="+mn-lt"/>
                <a:ea typeface="+mn-ea"/>
                <a:cs typeface="+mn-cs"/>
              </a:defRPr>
            </a:lvl3pPr>
            <a:lvl4pPr marL="1371600" indent="0" algn="ctr" rtl="0" eaLnBrk="1" latinLnBrk="0" hangingPunct="1">
              <a:spcBef>
                <a:spcPct val="20000"/>
              </a:spcBef>
              <a:buClr>
                <a:schemeClr val="accent1"/>
              </a:buClr>
              <a:buSzPct val="70000"/>
              <a:buFont typeface="Wingdings 2"/>
              <a:buNone/>
              <a:defRPr kumimoji="1" sz="2000" kern="1200">
                <a:solidFill>
                  <a:schemeClr val="tx2"/>
                </a:solidFill>
                <a:latin typeface="+mn-lt"/>
                <a:ea typeface="+mn-ea"/>
                <a:cs typeface="+mn-cs"/>
              </a:defRPr>
            </a:lvl4pPr>
            <a:lvl5pPr marL="1828800" indent="0" algn="ctr" rtl="0" eaLnBrk="1" latinLnBrk="0" hangingPunct="1">
              <a:spcBef>
                <a:spcPct val="20000"/>
              </a:spcBef>
              <a:buClr>
                <a:schemeClr val="accent1"/>
              </a:buClr>
              <a:buSzPct val="60000"/>
              <a:buFont typeface="Wingdings 2"/>
              <a:buNone/>
              <a:defRPr kumimoji="1" sz="1800" kern="1200">
                <a:solidFill>
                  <a:schemeClr val="tx2"/>
                </a:solidFill>
                <a:latin typeface="+mn-lt"/>
                <a:ea typeface="+mn-ea"/>
                <a:cs typeface="+mn-cs"/>
              </a:defRPr>
            </a:lvl5pPr>
            <a:lvl6pPr marL="2286000" indent="0" algn="ctr" rtl="0" eaLnBrk="1" latinLnBrk="0" hangingPunct="1">
              <a:spcBef>
                <a:spcPct val="20000"/>
              </a:spcBef>
              <a:buClr>
                <a:schemeClr val="accent1"/>
              </a:buClr>
              <a:buSzPct val="60000"/>
              <a:buFont typeface="Wingdings 2"/>
              <a:buNone/>
              <a:defRPr kumimoji="1" sz="1800" kern="1200">
                <a:solidFill>
                  <a:schemeClr val="tx2"/>
                </a:solidFill>
                <a:latin typeface="+mn-lt"/>
                <a:ea typeface="+mn-ea"/>
                <a:cs typeface="+mn-cs"/>
              </a:defRPr>
            </a:lvl6pPr>
            <a:lvl7pPr marL="2743200" indent="0" algn="ctr" rtl="0" eaLnBrk="1" latinLnBrk="0" hangingPunct="1">
              <a:spcBef>
                <a:spcPct val="20000"/>
              </a:spcBef>
              <a:buClr>
                <a:schemeClr val="accent1"/>
              </a:buClr>
              <a:buSzPct val="60000"/>
              <a:buFont typeface="Wingdings 2"/>
              <a:buNone/>
              <a:defRPr kumimoji="1" sz="1600" kern="1200">
                <a:solidFill>
                  <a:schemeClr val="tx2"/>
                </a:solidFill>
                <a:latin typeface="+mn-lt"/>
                <a:ea typeface="+mn-ea"/>
                <a:cs typeface="+mn-cs"/>
              </a:defRPr>
            </a:lvl7pPr>
            <a:lvl8pPr marL="3200400" indent="0" algn="ctr" rtl="0" eaLnBrk="1" latinLnBrk="0" hangingPunct="1">
              <a:spcBef>
                <a:spcPct val="20000"/>
              </a:spcBef>
              <a:buClr>
                <a:schemeClr val="accent1"/>
              </a:buClr>
              <a:buSzPct val="60000"/>
              <a:buFont typeface="Wingdings 2"/>
              <a:buNone/>
              <a:defRPr kumimoji="1" sz="1600" kern="1200" baseline="0">
                <a:solidFill>
                  <a:schemeClr val="tx2"/>
                </a:solidFill>
                <a:latin typeface="+mn-lt"/>
                <a:ea typeface="+mn-ea"/>
                <a:cs typeface="+mn-cs"/>
              </a:defRPr>
            </a:lvl8pPr>
            <a:lvl9pPr marL="3657600" indent="0" algn="ctr" rtl="0" eaLnBrk="1" latinLnBrk="0" hangingPunct="1">
              <a:spcBef>
                <a:spcPct val="20000"/>
              </a:spcBef>
              <a:buClr>
                <a:schemeClr val="accent1"/>
              </a:buClr>
              <a:buSzPct val="60000"/>
              <a:buFont typeface="Wingdings 2"/>
              <a:buNone/>
              <a:defRPr kumimoji="1" sz="1400" kern="1200" baseline="0">
                <a:solidFill>
                  <a:schemeClr val="tx2"/>
                </a:solidFill>
                <a:latin typeface="+mn-lt"/>
                <a:ea typeface="+mn-ea"/>
                <a:cs typeface="+mn-cs"/>
              </a:defRPr>
            </a:lvl9pPr>
          </a:lstStyle>
          <a:p>
            <a:pPr algn="ctr"/>
            <a:r>
              <a:rPr lang="ja-JP" altLang="en-US" sz="2000" dirty="0" smtClean="0">
                <a:latin typeface="CRＣ＆Ｇブーケ" panose="03000809000000000000" pitchFamily="65" charset="-128"/>
                <a:ea typeface="CRＣ＆Ｇブーケ" panose="03000809000000000000" pitchFamily="65" charset="-128"/>
              </a:rPr>
              <a:t>兵庫県漁業協同組合連合会　指導部</a:t>
            </a:r>
            <a:endParaRPr lang="ja-JP" altLang="en-US" sz="2000" dirty="0">
              <a:latin typeface="CRＣ＆Ｇブーケ" panose="03000809000000000000" pitchFamily="65" charset="-128"/>
              <a:ea typeface="CRＣ＆Ｇブーケ" panose="03000809000000000000" pitchFamily="65" charset="-128"/>
            </a:endParaRPr>
          </a:p>
        </p:txBody>
      </p:sp>
      <p:sp>
        <p:nvSpPr>
          <p:cNvPr id="5" name="スライド番号プレースホルダー 4"/>
          <p:cNvSpPr>
            <a:spLocks noGrp="1"/>
          </p:cNvSpPr>
          <p:nvPr>
            <p:ph type="sldNum" sz="quarter" idx="12"/>
          </p:nvPr>
        </p:nvSpPr>
        <p:spPr/>
        <p:txBody>
          <a:bodyPr/>
          <a:lstStyle/>
          <a:p>
            <a:fld id="{F6AA291A-56EF-41CB-A6A3-F210C516E4AE}" type="slidenum">
              <a:rPr kumimoji="1" lang="ja-JP" altLang="en-US" smtClean="0"/>
              <a:t>1</a:t>
            </a:fld>
            <a:endParaRPr kumimoji="1" lang="ja-JP" altLang="en-US"/>
          </a:p>
        </p:txBody>
      </p:sp>
    </p:spTree>
    <p:extLst>
      <p:ext uri="{BB962C8B-B14F-4D97-AF65-F5344CB8AC3E}">
        <p14:creationId xmlns:p14="http://schemas.microsoft.com/office/powerpoint/2010/main" val="1018277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6612" y="332656"/>
            <a:ext cx="8686800" cy="838200"/>
          </a:xfrm>
        </p:spPr>
        <p:txBody>
          <a:bodyPr/>
          <a:lstStyle/>
          <a:p>
            <a:r>
              <a:rPr lang="ja-JP" altLang="en-US" dirty="0"/>
              <a:t>おさかな</a:t>
            </a:r>
            <a:r>
              <a:rPr lang="ja-JP" altLang="en-US" dirty="0" smtClean="0"/>
              <a:t>講師登録制度（</a:t>
            </a:r>
            <a:r>
              <a:rPr lang="en-US" altLang="ja-JP" dirty="0" smtClean="0"/>
              <a:t>H23.3</a:t>
            </a:r>
            <a:r>
              <a:rPr lang="ja-JP" altLang="en-US" dirty="0" smtClean="0"/>
              <a:t>～</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96752"/>
            <a:ext cx="6840760" cy="5130570"/>
          </a:xfrm>
          <a:prstGeom prst="rect">
            <a:avLst/>
          </a:prstGeom>
        </p:spPr>
      </p:pic>
      <p:sp>
        <p:nvSpPr>
          <p:cNvPr id="3" name="テキスト ボックス 2"/>
          <p:cNvSpPr txBox="1"/>
          <p:nvPr/>
        </p:nvSpPr>
        <p:spPr>
          <a:xfrm>
            <a:off x="7236296" y="3983539"/>
            <a:ext cx="1907704" cy="2031325"/>
          </a:xfrm>
          <a:prstGeom prst="rect">
            <a:avLst/>
          </a:prstGeom>
          <a:noFill/>
        </p:spPr>
        <p:txBody>
          <a:bodyPr wrap="square" rtlCol="0">
            <a:spAutoFit/>
          </a:bodyPr>
          <a:lstStyle/>
          <a:p>
            <a:r>
              <a:rPr lang="ja-JP" altLang="en-US" dirty="0" smtClean="0"/>
              <a:t>登録講師</a:t>
            </a:r>
            <a:endParaRPr lang="en-US" altLang="ja-JP" dirty="0" smtClean="0"/>
          </a:p>
          <a:p>
            <a:endParaRPr lang="en-US" altLang="ja-JP" dirty="0" smtClean="0"/>
          </a:p>
          <a:p>
            <a:r>
              <a:rPr lang="ja-JP" altLang="en-US" dirty="0" smtClean="0"/>
              <a:t>Ｈ</a:t>
            </a:r>
            <a:r>
              <a:rPr lang="en-US" altLang="ja-JP" dirty="0" smtClean="0"/>
              <a:t>23.03 </a:t>
            </a:r>
            <a:r>
              <a:rPr lang="ja-JP" altLang="en-US" dirty="0" smtClean="0"/>
              <a:t>　４名</a:t>
            </a:r>
            <a:endParaRPr lang="en-US" altLang="ja-JP" dirty="0" smtClean="0"/>
          </a:p>
          <a:p>
            <a:r>
              <a:rPr kumimoji="1" lang="ja-JP" altLang="en-US" dirty="0"/>
              <a:t>Ｈ</a:t>
            </a:r>
            <a:r>
              <a:rPr kumimoji="1" lang="en-US" altLang="ja-JP" dirty="0" smtClean="0"/>
              <a:t>24.01 </a:t>
            </a:r>
            <a:r>
              <a:rPr kumimoji="1" lang="ja-JP" altLang="en-US" dirty="0" smtClean="0"/>
              <a:t>　７名</a:t>
            </a:r>
            <a:endParaRPr kumimoji="1" lang="en-US" altLang="ja-JP" dirty="0" smtClean="0"/>
          </a:p>
          <a:p>
            <a:r>
              <a:rPr lang="ja-JP" altLang="en-US" dirty="0"/>
              <a:t>Ｈ</a:t>
            </a:r>
            <a:r>
              <a:rPr lang="en-US" altLang="ja-JP" dirty="0" smtClean="0"/>
              <a:t>26.11</a:t>
            </a:r>
            <a:r>
              <a:rPr lang="ja-JP" altLang="en-US" dirty="0"/>
              <a:t> </a:t>
            </a:r>
            <a:r>
              <a:rPr lang="ja-JP" altLang="en-US" dirty="0" smtClean="0"/>
              <a:t>　８名</a:t>
            </a:r>
            <a:endParaRPr lang="en-US" altLang="ja-JP" dirty="0" smtClean="0"/>
          </a:p>
          <a:p>
            <a:r>
              <a:rPr kumimoji="1" lang="ja-JP" altLang="en-US" dirty="0" smtClean="0"/>
              <a:t>Ｈ</a:t>
            </a:r>
            <a:r>
              <a:rPr kumimoji="1" lang="en-US" altLang="ja-JP" dirty="0" smtClean="0"/>
              <a:t>27.11</a:t>
            </a:r>
            <a:r>
              <a:rPr lang="ja-JP" altLang="en-US" dirty="0"/>
              <a:t> </a:t>
            </a:r>
            <a:r>
              <a:rPr lang="ja-JP" altLang="en-US" dirty="0" smtClean="0"/>
              <a:t>１０名</a:t>
            </a:r>
            <a:endParaRPr lang="en-US" altLang="ja-JP" dirty="0" smtClean="0"/>
          </a:p>
          <a:p>
            <a:r>
              <a:rPr lang="ja-JP" altLang="en-US" dirty="0" smtClean="0"/>
              <a:t>Ｈ</a:t>
            </a:r>
            <a:r>
              <a:rPr lang="en-US" altLang="ja-JP" dirty="0" smtClean="0"/>
              <a:t>30.01 </a:t>
            </a:r>
            <a:r>
              <a:rPr lang="ja-JP" altLang="en-US" dirty="0" smtClean="0"/>
              <a:t>１５名</a:t>
            </a:r>
            <a:endParaRPr kumimoji="1" lang="ja-JP" altLang="en-US" dirty="0"/>
          </a:p>
        </p:txBody>
      </p:sp>
      <p:sp>
        <p:nvSpPr>
          <p:cNvPr id="4" name="スライド番号プレースホルダー 3"/>
          <p:cNvSpPr>
            <a:spLocks noGrp="1"/>
          </p:cNvSpPr>
          <p:nvPr>
            <p:ph type="sldNum" sz="quarter" idx="12"/>
          </p:nvPr>
        </p:nvSpPr>
        <p:spPr/>
        <p:txBody>
          <a:bodyPr/>
          <a:lstStyle/>
          <a:p>
            <a:fld id="{F6AA291A-56EF-41CB-A6A3-F210C516E4AE}" type="slidenum">
              <a:rPr kumimoji="1" lang="ja-JP" altLang="en-US" smtClean="0"/>
              <a:t>10</a:t>
            </a:fld>
            <a:endParaRPr kumimoji="1" lang="ja-JP" altLang="en-US"/>
          </a:p>
        </p:txBody>
      </p:sp>
    </p:spTree>
    <p:extLst>
      <p:ext uri="{BB962C8B-B14F-4D97-AF65-F5344CB8AC3E}">
        <p14:creationId xmlns:p14="http://schemas.microsoft.com/office/powerpoint/2010/main" val="1249607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7645" y="260648"/>
            <a:ext cx="8686800" cy="838200"/>
          </a:xfrm>
        </p:spPr>
        <p:txBody>
          <a:bodyPr/>
          <a:lstStyle/>
          <a:p>
            <a:r>
              <a:rPr kumimoji="1" lang="ja-JP" altLang="en-US" dirty="0" smtClean="0"/>
              <a:t>講師講習会（毎月１回開催）</a:t>
            </a:r>
            <a:endParaRPr kumimoji="1" lang="ja-JP" altLang="en-US" dirty="0"/>
          </a:p>
        </p:txBody>
      </p:sp>
      <p:sp>
        <p:nvSpPr>
          <p:cNvPr id="4" name="テキスト ボックス 3"/>
          <p:cNvSpPr txBox="1"/>
          <p:nvPr/>
        </p:nvSpPr>
        <p:spPr>
          <a:xfrm>
            <a:off x="486589" y="1196752"/>
            <a:ext cx="8208912" cy="707886"/>
          </a:xfrm>
          <a:prstGeom prst="rect">
            <a:avLst/>
          </a:prstGeom>
          <a:noFill/>
        </p:spPr>
        <p:txBody>
          <a:bodyPr wrap="square" rtlCol="0">
            <a:spAutoFit/>
          </a:bodyPr>
          <a:lstStyle/>
          <a:p>
            <a:r>
              <a:rPr lang="ja-JP" altLang="en-US" sz="2000" dirty="0" smtClean="0"/>
              <a:t>◇　</a:t>
            </a:r>
            <a:r>
              <a:rPr kumimoji="1" lang="ja-JP" altLang="en-US" sz="2000" dirty="0" smtClean="0"/>
              <a:t>コープこうべ料理講習会、</a:t>
            </a:r>
            <a:r>
              <a:rPr lang="ja-JP" altLang="en-US" sz="2000" dirty="0" smtClean="0"/>
              <a:t>お魚研究会等での教えるレシピの確認</a:t>
            </a:r>
            <a:endParaRPr lang="en-US" altLang="ja-JP" sz="2000" dirty="0" smtClean="0"/>
          </a:p>
          <a:p>
            <a:r>
              <a:rPr kumimoji="1" lang="ja-JP" altLang="en-US" sz="2000" dirty="0" smtClean="0"/>
              <a:t>◇　出前お魚講習会での指導方法等の共有化など</a:t>
            </a:r>
            <a:endParaRPr kumimoji="1" lang="en-US" altLang="ja-JP" sz="2000" dirty="0" smtClean="0"/>
          </a:p>
        </p:txBody>
      </p:sp>
      <p:pic>
        <p:nvPicPr>
          <p:cNvPr id="1030" name="Picture 6" descr="T:\09900 個人フォルダー\hara\写真置き場\180725講師講習会\Resized\IMG_86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814" y="2196000"/>
            <a:ext cx="5844462" cy="43833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09900 個人フォルダー\hara\写真置き場\180725講師講習会\Resized\IMG_86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105" y="2112969"/>
            <a:ext cx="6065880" cy="454941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F6AA291A-56EF-41CB-A6A3-F210C516E4AE}" type="slidenum">
              <a:rPr kumimoji="1" lang="ja-JP" altLang="en-US" smtClean="0"/>
              <a:t>11</a:t>
            </a:fld>
            <a:endParaRPr kumimoji="1" lang="ja-JP" altLang="en-US"/>
          </a:p>
        </p:txBody>
      </p:sp>
    </p:spTree>
    <p:extLst>
      <p:ext uri="{BB962C8B-B14F-4D97-AF65-F5344CB8AC3E}">
        <p14:creationId xmlns:p14="http://schemas.microsoft.com/office/powerpoint/2010/main" val="425827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32"/>
                                        </p:tgtEl>
                                      </p:cBhvr>
                                    </p:animEffect>
                                    <p:set>
                                      <p:cBhvr>
                                        <p:cTn id="7" dur="1" fill="hold">
                                          <p:stCondLst>
                                            <p:cond delay="499"/>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263208" y="1231379"/>
            <a:ext cx="8880792" cy="645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1pPr>
            <a:lvl2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2pPr>
            <a:lvl3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3pPr>
            <a:lvl4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4pPr>
            <a:lvl5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　■</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JF</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神戸市コース（</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2</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日間）</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　　　</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親</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53</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名</a:t>
            </a:r>
            <a:r>
              <a:rPr lang="ja-JP" altLang="ja-JP" sz="1700" dirty="0">
                <a:solidFill>
                  <a:srgbClr val="000000"/>
                </a:solidFill>
                <a:latin typeface="HG丸ｺﾞｼｯｸM-PRO" panose="020F0600000000000000" pitchFamily="50" charset="-128"/>
                <a:ea typeface="HG丸ｺﾞｼｯｸM-PRO" panose="020F0600000000000000" pitchFamily="50" charset="-128"/>
              </a:rPr>
              <a:t>　</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子供</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70</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名</a:t>
            </a:r>
            <a:r>
              <a:rPr lang="ja-JP" altLang="ja-JP" sz="1700" dirty="0">
                <a:solidFill>
                  <a:srgbClr val="000000"/>
                </a:solidFill>
                <a:latin typeface="HG丸ｺﾞｼｯｸM-PRO" panose="020F0600000000000000" pitchFamily="50" charset="-128"/>
                <a:ea typeface="HG丸ｺﾞｼｯｸM-PRO" panose="020F0600000000000000" pitchFamily="50" charset="-128"/>
              </a:rPr>
              <a:t>　</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計</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123</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名</a:t>
            </a:r>
            <a:r>
              <a:rPr lang="ja-JP" altLang="en-US" sz="1700" dirty="0">
                <a:solidFill>
                  <a:srgbClr val="000000"/>
                </a:solidFill>
                <a:latin typeface="HG丸ｺﾞｼｯｸM-PRO" panose="020F0600000000000000" pitchFamily="50" charset="-128"/>
                <a:ea typeface="HG丸ｺﾞｼｯｸM-PRO" panose="020F0600000000000000" pitchFamily="50" charset="-128"/>
              </a:rPr>
              <a:t>　</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平成</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30</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年</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7</a:t>
            </a:r>
            <a:r>
              <a:rPr lang="ja-JP" altLang="en-US" sz="1700" dirty="0">
                <a:solidFill>
                  <a:srgbClr val="000000"/>
                </a:solidFill>
                <a:latin typeface="HG丸ｺﾞｼｯｸM-PRO" panose="020F0600000000000000" pitchFamily="50" charset="-128"/>
                <a:ea typeface="HG丸ｺﾞｼｯｸM-PRO" panose="020F0600000000000000" pitchFamily="50" charset="-128"/>
              </a:rPr>
              <a:t>月</a:t>
            </a:r>
            <a:r>
              <a:rPr lang="en-US" altLang="ja-JP" sz="1700" dirty="0">
                <a:solidFill>
                  <a:srgbClr val="000000"/>
                </a:solidFill>
                <a:latin typeface="HG丸ｺﾞｼｯｸM-PRO" panose="020F0600000000000000" pitchFamily="50" charset="-128"/>
                <a:ea typeface="HG丸ｺﾞｼｯｸM-PRO" panose="020F0600000000000000" pitchFamily="50" charset="-128"/>
              </a:rPr>
              <a:t>)</a:t>
            </a:r>
          </a:p>
          <a:p>
            <a:pPr eaLnBrk="1" hangingPunct="1">
              <a:lnSpc>
                <a:spcPct val="100000"/>
              </a:lnSpc>
            </a:pP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　■</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SEAT-CLUB</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コース（</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2</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日間）</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　</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親</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25</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名　子供</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28</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名　計 </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53</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名</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　</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平成</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30</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年</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8</a:t>
            </a:r>
            <a:r>
              <a:rPr lang="ja-JP" altLang="ja-JP" sz="1700" dirty="0" smtClean="0">
                <a:solidFill>
                  <a:srgbClr val="000000"/>
                </a:solidFill>
                <a:latin typeface="HG丸ｺﾞｼｯｸM-PRO" panose="020F0600000000000000" pitchFamily="50" charset="-128"/>
                <a:ea typeface="HG丸ｺﾞｼｯｸM-PRO" panose="020F0600000000000000" pitchFamily="50" charset="-128"/>
              </a:rPr>
              <a:t>月</a:t>
            </a:r>
            <a:r>
              <a:rPr lang="en-US" altLang="ja-JP" sz="1700" dirty="0" smtClean="0">
                <a:solidFill>
                  <a:srgbClr val="000000"/>
                </a:solidFill>
                <a:latin typeface="HG丸ｺﾞｼｯｸM-PRO" panose="020F0600000000000000" pitchFamily="50" charset="-128"/>
                <a:ea typeface="HG丸ｺﾞｼｯｸM-PRO" panose="020F0600000000000000" pitchFamily="50" charset="-128"/>
              </a:rPr>
              <a:t>)</a:t>
            </a:r>
            <a:endParaRPr lang="en-US" altLang="ja-JP" sz="1700"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2100263"/>
            <a:ext cx="3024187" cy="2220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2087563"/>
            <a:ext cx="2879725" cy="2232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13" y="2100263"/>
            <a:ext cx="2879725" cy="2220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25" y="4392613"/>
            <a:ext cx="2879725" cy="207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4188" y="4392613"/>
            <a:ext cx="3024187" cy="2087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9813" y="4392613"/>
            <a:ext cx="2879725" cy="2087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2"/>
          <p:cNvSpPr>
            <a:spLocks noChangeArrowheads="1"/>
          </p:cNvSpPr>
          <p:nvPr/>
        </p:nvSpPr>
        <p:spPr bwMode="auto">
          <a:xfrm>
            <a:off x="263207" y="276610"/>
            <a:ext cx="8964385"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1pPr>
            <a:lvl2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2pPr>
            <a:lvl3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3pPr>
            <a:lvl4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4pPr>
            <a:lvl5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9pPr>
          </a:lstStyle>
          <a:p>
            <a:pPr defTabSz="449263" eaLnBrk="1" fontAlgn="base">
              <a:spcBef>
                <a:spcPct val="0"/>
              </a:spcBef>
              <a:spcAft>
                <a:spcPct val="0"/>
              </a:spcAft>
              <a:buClr>
                <a:srgbClr val="000000"/>
              </a:buClr>
              <a:buSzPct val="100000"/>
              <a:buFont typeface="Times New Roman" pitchFamily="16" charset="0"/>
              <a:buNone/>
            </a:pPr>
            <a:r>
              <a:rPr kumimoji="0" lang="ja-JP" altLang="en-US" sz="2800" b="1" dirty="0" smtClean="0">
                <a:solidFill>
                  <a:srgbClr val="C00000"/>
                </a:solidFill>
                <a:latin typeface="HG丸ｺﾞｼｯｸM-PRO" pitchFamily="48" charset="-128"/>
                <a:ea typeface="HG丸ｺﾞｼｯｸM-PRO" pitchFamily="48" charset="-128"/>
              </a:rPr>
              <a:t>マリンスクールの開催（コープこうべとの共催）</a:t>
            </a:r>
            <a:endParaRPr kumimoji="0" lang="en-US" altLang="ja-JP" sz="2800" b="1" dirty="0">
              <a:solidFill>
                <a:srgbClr val="C00000"/>
              </a:solidFill>
              <a:latin typeface="HG丸ｺﾞｼｯｸM-PRO" pitchFamily="48" charset="-128"/>
              <a:ea typeface="HG丸ｺﾞｼｯｸM-PRO" pitchFamily="48" charset="-128"/>
            </a:endParaRPr>
          </a:p>
        </p:txBody>
      </p:sp>
    </p:spTree>
    <p:extLst>
      <p:ext uri="{BB962C8B-B14F-4D97-AF65-F5344CB8AC3E}">
        <p14:creationId xmlns:p14="http://schemas.microsoft.com/office/powerpoint/2010/main" val="29763375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5572" y="116632"/>
            <a:ext cx="8208912" cy="838200"/>
          </a:xfrm>
        </p:spPr>
        <p:txBody>
          <a:bodyPr>
            <a:normAutofit/>
          </a:bodyPr>
          <a:lstStyle/>
          <a:p>
            <a:r>
              <a:rPr lang="ja-JP" altLang="en-US" dirty="0">
                <a:solidFill>
                  <a:srgbClr val="C00000"/>
                </a:solidFill>
              </a:rPr>
              <a:t>食育</a:t>
            </a:r>
            <a:r>
              <a:rPr lang="ja-JP" altLang="en-US" dirty="0" smtClean="0">
                <a:solidFill>
                  <a:srgbClr val="C00000"/>
                </a:solidFill>
              </a:rPr>
              <a:t>活動（出前お魚講習会）</a:t>
            </a:r>
            <a:endParaRPr lang="ja-JP" altLang="en-US" sz="3100" dirty="0">
              <a:solidFill>
                <a:srgbClr val="C00000"/>
              </a:solidFill>
            </a:endParaRPr>
          </a:p>
        </p:txBody>
      </p:sp>
      <p:sp>
        <p:nvSpPr>
          <p:cNvPr id="4" name="正方形/長方形 3"/>
          <p:cNvSpPr/>
          <p:nvPr/>
        </p:nvSpPr>
        <p:spPr>
          <a:xfrm>
            <a:off x="402462" y="990785"/>
            <a:ext cx="8728428" cy="830997"/>
          </a:xfrm>
          <a:prstGeom prst="rect">
            <a:avLst/>
          </a:prstGeom>
        </p:spPr>
        <p:txBody>
          <a:bodyPr wrap="square">
            <a:spAutoFit/>
          </a:bodyPr>
          <a:lstStyle/>
          <a:p>
            <a:r>
              <a:rPr lang="ja-JP" altLang="en-US" dirty="0" smtClean="0">
                <a:solidFill>
                  <a:srgbClr val="C00000"/>
                </a:solidFill>
              </a:rPr>
              <a:t>お魚講習会（県下小中学校</a:t>
            </a:r>
            <a:r>
              <a:rPr lang="ja-JP" altLang="en-US" dirty="0" smtClean="0">
                <a:solidFill>
                  <a:srgbClr val="C00000"/>
                </a:solidFill>
                <a:latin typeface="+mj-ea"/>
                <a:ea typeface="+mj-ea"/>
              </a:rPr>
              <a:t>）  </a:t>
            </a:r>
            <a:r>
              <a:rPr lang="en-US" altLang="ja-JP" sz="2400" dirty="0" smtClean="0">
                <a:solidFill>
                  <a:srgbClr val="C00000"/>
                </a:solidFill>
                <a:latin typeface="+mj-ea"/>
                <a:ea typeface="+mj-ea"/>
              </a:rPr>
              <a:t>106</a:t>
            </a:r>
            <a:r>
              <a:rPr lang="ja-JP" altLang="en-US" sz="2400" dirty="0" smtClean="0">
                <a:solidFill>
                  <a:srgbClr val="C00000"/>
                </a:solidFill>
                <a:latin typeface="+mj-ea"/>
                <a:ea typeface="+mj-ea"/>
              </a:rPr>
              <a:t>校　</a:t>
            </a:r>
            <a:r>
              <a:rPr lang="en-US" altLang="ja-JP" sz="2400" dirty="0" smtClean="0">
                <a:solidFill>
                  <a:srgbClr val="C00000"/>
                </a:solidFill>
                <a:latin typeface="+mj-ea"/>
                <a:ea typeface="+mj-ea"/>
              </a:rPr>
              <a:t>259 </a:t>
            </a:r>
            <a:r>
              <a:rPr lang="ja-JP" altLang="en-US" sz="2400" dirty="0" smtClean="0">
                <a:solidFill>
                  <a:srgbClr val="C00000"/>
                </a:solidFill>
                <a:latin typeface="+mj-ea"/>
                <a:ea typeface="+mj-ea"/>
              </a:rPr>
              <a:t>講座　受講者   </a:t>
            </a:r>
            <a:r>
              <a:rPr lang="en-US" altLang="ja-JP" sz="2400" dirty="0" smtClean="0">
                <a:solidFill>
                  <a:srgbClr val="C00000"/>
                </a:solidFill>
                <a:latin typeface="+mj-ea"/>
                <a:ea typeface="+mj-ea"/>
              </a:rPr>
              <a:t>8,641</a:t>
            </a:r>
            <a:r>
              <a:rPr lang="ja-JP" altLang="en-US" sz="2400" dirty="0" smtClean="0">
                <a:solidFill>
                  <a:srgbClr val="C00000"/>
                </a:solidFill>
                <a:latin typeface="+mj-ea"/>
                <a:ea typeface="+mj-ea"/>
              </a:rPr>
              <a:t>名</a:t>
            </a:r>
            <a:endParaRPr lang="en-US" altLang="ja-JP" sz="2400" dirty="0" smtClean="0">
              <a:solidFill>
                <a:srgbClr val="C00000"/>
              </a:solidFill>
              <a:latin typeface="+mj-ea"/>
              <a:ea typeface="+mj-ea"/>
            </a:endParaRPr>
          </a:p>
          <a:p>
            <a:r>
              <a:rPr lang="ja-JP" altLang="en-US" dirty="0" smtClean="0">
                <a:solidFill>
                  <a:srgbClr val="C00000"/>
                </a:solidFill>
                <a:latin typeface="+mj-ea"/>
                <a:ea typeface="+mj-ea"/>
              </a:rPr>
              <a:t>　　　　　（幼稚・保育園） 　</a:t>
            </a:r>
            <a:r>
              <a:rPr lang="ja-JP" altLang="en-US" sz="2400" dirty="0" smtClean="0">
                <a:solidFill>
                  <a:srgbClr val="C00000"/>
                </a:solidFill>
                <a:latin typeface="+mj-ea"/>
                <a:ea typeface="+mj-ea"/>
              </a:rPr>
              <a:t> </a:t>
            </a:r>
            <a:r>
              <a:rPr lang="en-US" altLang="ja-JP" sz="2400" dirty="0" smtClean="0">
                <a:solidFill>
                  <a:srgbClr val="C00000"/>
                </a:solidFill>
                <a:latin typeface="+mj-ea"/>
                <a:ea typeface="+mj-ea"/>
              </a:rPr>
              <a:t>8</a:t>
            </a:r>
            <a:r>
              <a:rPr lang="ja-JP" altLang="en-US" sz="2400" dirty="0" smtClean="0">
                <a:solidFill>
                  <a:srgbClr val="C00000"/>
                </a:solidFill>
                <a:latin typeface="+mj-ea"/>
                <a:ea typeface="+mj-ea"/>
              </a:rPr>
              <a:t>園  　</a:t>
            </a:r>
            <a:r>
              <a:rPr lang="en-US" altLang="ja-JP" sz="2400" dirty="0" smtClean="0">
                <a:solidFill>
                  <a:srgbClr val="C00000"/>
                </a:solidFill>
                <a:latin typeface="+mj-ea"/>
                <a:ea typeface="+mj-ea"/>
              </a:rPr>
              <a:t>8 </a:t>
            </a:r>
            <a:r>
              <a:rPr lang="ja-JP" altLang="en-US" sz="2400" dirty="0" smtClean="0">
                <a:solidFill>
                  <a:srgbClr val="C00000"/>
                </a:solidFill>
                <a:latin typeface="+mj-ea"/>
                <a:ea typeface="+mj-ea"/>
              </a:rPr>
              <a:t>講座　受講者  　</a:t>
            </a:r>
            <a:r>
              <a:rPr lang="ja-JP" altLang="en-US" sz="2400" dirty="0">
                <a:solidFill>
                  <a:srgbClr val="C00000"/>
                </a:solidFill>
                <a:latin typeface="+mj-ea"/>
                <a:ea typeface="+mj-ea"/>
              </a:rPr>
              <a:t> </a:t>
            </a:r>
            <a:r>
              <a:rPr lang="en-US" altLang="ja-JP" sz="2400" dirty="0" smtClean="0">
                <a:solidFill>
                  <a:srgbClr val="C00000"/>
                </a:solidFill>
                <a:latin typeface="+mj-ea"/>
                <a:ea typeface="+mj-ea"/>
              </a:rPr>
              <a:t>246</a:t>
            </a:r>
            <a:r>
              <a:rPr lang="ja-JP" altLang="en-US" sz="2400" dirty="0" smtClean="0">
                <a:solidFill>
                  <a:srgbClr val="C00000"/>
                </a:solidFill>
                <a:latin typeface="+mj-ea"/>
                <a:ea typeface="+mj-ea"/>
              </a:rPr>
              <a:t>名</a:t>
            </a:r>
            <a:endParaRPr lang="ja-JP" altLang="en-US" sz="2400" dirty="0">
              <a:solidFill>
                <a:srgbClr val="C00000"/>
              </a:solidFill>
              <a:latin typeface="+mj-ea"/>
              <a:ea typeface="+mj-ea"/>
            </a:endParaRPr>
          </a:p>
        </p:txBody>
      </p:sp>
      <p:pic>
        <p:nvPicPr>
          <p:cNvPr id="10" name="Picture 9" descr="T:\福永\学校\学校給食センター\H27\写真\2016.2.12神戸市福住小学校\DSC019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9786" y="4313636"/>
            <a:ext cx="4317181" cy="2427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T:\福永\学校\学校給食センター\H27\写真\2016.2.12神戸市福住小学校\DSC01919.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3450" y="4323938"/>
            <a:ext cx="4298863" cy="241742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T:\福永\学校\学校給食センター\H27\写真\7.10猪名川町立大島小学校\DSC016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187" y="1821783"/>
            <a:ext cx="4285548" cy="240994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福永\学校\学校給食センター\H27\写真\2016.2.16神戸市池田小学校\DSC0193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034" y="1821783"/>
            <a:ext cx="4285547" cy="2409942"/>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F6AA291A-56EF-41CB-A6A3-F210C516E4AE}" type="slidenum">
              <a:rPr kumimoji="1" lang="ja-JP" altLang="en-US" smtClean="0"/>
              <a:t>13</a:t>
            </a:fld>
            <a:endParaRPr kumimoji="1" lang="ja-JP" altLang="en-US"/>
          </a:p>
        </p:txBody>
      </p:sp>
    </p:spTree>
    <p:extLst>
      <p:ext uri="{BB962C8B-B14F-4D97-AF65-F5344CB8AC3E}">
        <p14:creationId xmlns:p14="http://schemas.microsoft.com/office/powerpoint/2010/main" val="11871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0242"/>
                                        </p:tgtEl>
                                      </p:cBhvr>
                                    </p:animEffect>
                                    <p:set>
                                      <p:cBhvr>
                                        <p:cTn id="7" dur="1" fill="hold">
                                          <p:stCondLst>
                                            <p:cond delay="1999"/>
                                          </p:stCondLst>
                                        </p:cTn>
                                        <p:tgtEl>
                                          <p:spTgt spid="1024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10246"/>
                                        </p:tgtEl>
                                      </p:cBhvr>
                                    </p:animEffect>
                                    <p:set>
                                      <p:cBhvr>
                                        <p:cTn id="12" dur="1" fill="hold">
                                          <p:stCondLst>
                                            <p:cond delay="1999"/>
                                          </p:stCondLst>
                                        </p:cTn>
                                        <p:tgtEl>
                                          <p:spTgt spid="102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T:\福永\学校\依頼の講習会等\H２７\写真\舞子幼稚園\resized400\DSCN0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4837"/>
            <a:ext cx="4258118" cy="31935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T:\福永\学校\依頼の講習会等\H２７\写真\舞子幼稚園\resized400\DSCN0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440" y="3579736"/>
            <a:ext cx="4277975" cy="3208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福永\学校\依頼の講習会等\H２７\写真\舞子幼稚園\resized400\DSCN00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5" y="214837"/>
            <a:ext cx="4250400" cy="3187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T:\福永\学校\依頼の講習会等\H２７\写真\舞子幼稚園\resized400\DSCN00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579736"/>
            <a:ext cx="4258118" cy="3193589"/>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F6AA291A-56EF-41CB-A6A3-F210C516E4AE}" type="slidenum">
              <a:rPr kumimoji="1" lang="ja-JP" altLang="en-US" smtClean="0"/>
              <a:t>14</a:t>
            </a:fld>
            <a:endParaRPr kumimoji="1" lang="ja-JP" altLang="en-US"/>
          </a:p>
        </p:txBody>
      </p:sp>
    </p:spTree>
    <p:extLst>
      <p:ext uri="{BB962C8B-B14F-4D97-AF65-F5344CB8AC3E}">
        <p14:creationId xmlns:p14="http://schemas.microsoft.com/office/powerpoint/2010/main" val="41435000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ChangeArrowheads="1"/>
          </p:cNvSpPr>
          <p:nvPr/>
        </p:nvSpPr>
        <p:spPr bwMode="auto">
          <a:xfrm>
            <a:off x="647700" y="1268760"/>
            <a:ext cx="7848600" cy="1448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1pPr>
            <a:lvl2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2pPr>
            <a:lvl3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3pPr>
            <a:lvl4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4pPr>
            <a:lvl5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pPr>
            <a:r>
              <a:rPr lang="en-US" altLang="ja-JP" sz="2000" b="1" dirty="0">
                <a:solidFill>
                  <a:srgbClr val="000000"/>
                </a:solidFill>
                <a:latin typeface="HG丸ｺﾞｼｯｸM-PRO" panose="020F0600000000000000" pitchFamily="50" charset="-128"/>
                <a:ea typeface="HG丸ｺﾞｼｯｸM-PRO" panose="020F0600000000000000" pitchFamily="50" charset="-128"/>
              </a:rPr>
              <a:t>☆</a:t>
            </a:r>
            <a:r>
              <a:rPr lang="ja-JP" altLang="ja-JP" sz="2000" dirty="0">
                <a:solidFill>
                  <a:srgbClr val="000000"/>
                </a:solidFill>
                <a:latin typeface="HG丸ｺﾞｼｯｸM-PRO" panose="020F0600000000000000" pitchFamily="50" charset="-128"/>
                <a:ea typeface="HG丸ｺﾞｼｯｸM-PRO" panose="020F0600000000000000" pitchFamily="50" charset="-128"/>
              </a:rPr>
              <a:t>　</a:t>
            </a:r>
            <a:r>
              <a:rPr lang="ja-JP" altLang="ja-JP" sz="2000" b="1" dirty="0">
                <a:solidFill>
                  <a:srgbClr val="000000"/>
                </a:solidFill>
                <a:latin typeface="HG丸ｺﾞｼｯｸM-PRO" panose="020F0600000000000000" pitchFamily="50" charset="-128"/>
                <a:ea typeface="HG丸ｺﾞｼｯｸM-PRO" panose="020F0600000000000000" pitchFamily="50" charset="-128"/>
              </a:rPr>
              <a:t>県下小中学校を対象とした出前講習会</a:t>
            </a:r>
          </a:p>
          <a:p>
            <a:pPr eaLnBrk="1" hangingPunct="1">
              <a:lnSpc>
                <a:spcPct val="100000"/>
              </a:lnSpc>
            </a:pPr>
            <a:r>
              <a:rPr lang="ja-JP" altLang="ja-JP" sz="1600" dirty="0">
                <a:solidFill>
                  <a:srgbClr val="000000"/>
                </a:solidFill>
                <a:latin typeface="HG丸ｺﾞｼｯｸM-PRO" panose="020F0600000000000000" pitchFamily="50" charset="-128"/>
                <a:ea typeface="HG丸ｺﾞｼｯｸM-PRO" panose="020F0600000000000000" pitchFamily="50" charset="-128"/>
              </a:rPr>
              <a:t>　　■明石市・加古川市・</a:t>
            </a:r>
            <a:r>
              <a:rPr lang="ja-JP" altLang="ja-JP" sz="1600" dirty="0" smtClean="0">
                <a:solidFill>
                  <a:srgbClr val="000000"/>
                </a:solidFill>
                <a:latin typeface="HG丸ｺﾞｼｯｸM-PRO" panose="020F0600000000000000" pitchFamily="50" charset="-128"/>
                <a:ea typeface="HG丸ｺﾞｼｯｸM-PRO" panose="020F0600000000000000" pitchFamily="50" charset="-128"/>
              </a:rPr>
              <a:t>姫路市 </a:t>
            </a:r>
            <a:r>
              <a:rPr lang="ja-JP" altLang="en-US" sz="1600" dirty="0">
                <a:solidFill>
                  <a:srgbClr val="000000"/>
                </a:solidFill>
                <a:latin typeface="HG丸ｺﾞｼｯｸM-PRO" panose="020F0600000000000000" pitchFamily="50" charset="-128"/>
                <a:ea typeface="HG丸ｺﾞｼｯｸM-PRO" panose="020F0600000000000000" pitchFamily="50" charset="-128"/>
              </a:rPr>
              <a:t>　　</a:t>
            </a:r>
            <a:r>
              <a:rPr lang="en-US" altLang="ja-JP" sz="1600" dirty="0">
                <a:solidFill>
                  <a:srgbClr val="000000"/>
                </a:solidFill>
                <a:latin typeface="HG丸ｺﾞｼｯｸM-PRO" panose="020F0600000000000000" pitchFamily="50" charset="-128"/>
                <a:ea typeface="HG丸ｺﾞｼｯｸM-PRO" panose="020F0600000000000000" pitchFamily="50" charset="-128"/>
              </a:rPr>
              <a:t> </a:t>
            </a:r>
            <a:r>
              <a:rPr lang="en-US" altLang="ja-JP" sz="1600" dirty="0" smtClean="0">
                <a:solidFill>
                  <a:srgbClr val="000000"/>
                </a:solidFill>
                <a:latin typeface="HG丸ｺﾞｼｯｸM-PRO" panose="020F0600000000000000" pitchFamily="50" charset="-128"/>
                <a:ea typeface="HG丸ｺﾞｼｯｸM-PRO" panose="020F0600000000000000" pitchFamily="50" charset="-128"/>
              </a:rPr>
              <a:t>23</a:t>
            </a:r>
            <a:r>
              <a:rPr lang="ja-JP" altLang="en-US" sz="1600" dirty="0" smtClean="0">
                <a:solidFill>
                  <a:srgbClr val="000000"/>
                </a:solidFill>
                <a:latin typeface="HG丸ｺﾞｼｯｸM-PRO" panose="020F0600000000000000" pitchFamily="50" charset="-128"/>
                <a:ea typeface="HG丸ｺﾞｼｯｸM-PRO" panose="020F0600000000000000" pitchFamily="50" charset="-128"/>
              </a:rPr>
              <a:t>校</a:t>
            </a:r>
            <a:r>
              <a:rPr lang="ja-JP" altLang="en-US" sz="1600" dirty="0">
                <a:solidFill>
                  <a:srgbClr val="000000"/>
                </a:solidFill>
                <a:latin typeface="HG丸ｺﾞｼｯｸM-PRO" panose="020F0600000000000000" pitchFamily="50" charset="-128"/>
                <a:ea typeface="HG丸ｺﾞｼｯｸM-PRO" panose="020F0600000000000000" pitchFamily="50" charset="-128"/>
              </a:rPr>
              <a:t>　 </a:t>
            </a:r>
            <a:r>
              <a:rPr lang="en-US" altLang="ja-JP" sz="1600" dirty="0">
                <a:solidFill>
                  <a:srgbClr val="000000"/>
                </a:solidFill>
                <a:latin typeface="HG丸ｺﾞｼｯｸM-PRO" panose="020F0600000000000000" pitchFamily="50" charset="-128"/>
                <a:ea typeface="HG丸ｺﾞｼｯｸM-PRO" panose="020F0600000000000000" pitchFamily="50" charset="-128"/>
              </a:rPr>
              <a:t>31</a:t>
            </a:r>
            <a:r>
              <a:rPr lang="ja-JP" altLang="en-US" sz="1600" dirty="0">
                <a:solidFill>
                  <a:srgbClr val="000000"/>
                </a:solidFill>
                <a:latin typeface="HG丸ｺﾞｼｯｸM-PRO" panose="020F0600000000000000" pitchFamily="50" charset="-128"/>
                <a:ea typeface="HG丸ｺﾞｼｯｸM-PRO" panose="020F0600000000000000" pitchFamily="50" charset="-128"/>
              </a:rPr>
              <a:t>講座   </a:t>
            </a:r>
            <a:r>
              <a:rPr lang="en-US" altLang="ja-JP" sz="1600" dirty="0" smtClean="0">
                <a:solidFill>
                  <a:srgbClr val="000000"/>
                </a:solidFill>
                <a:latin typeface="HG丸ｺﾞｼｯｸM-PRO" panose="020F0600000000000000" pitchFamily="50" charset="-128"/>
                <a:ea typeface="HG丸ｺﾞｼｯｸM-PRO" panose="020F0600000000000000" pitchFamily="50" charset="-128"/>
              </a:rPr>
              <a:t>1,331</a:t>
            </a:r>
            <a:r>
              <a:rPr lang="ja-JP" altLang="en-US" sz="1600" dirty="0">
                <a:solidFill>
                  <a:srgbClr val="000000"/>
                </a:solidFill>
                <a:latin typeface="HG丸ｺﾞｼｯｸM-PRO" panose="020F0600000000000000" pitchFamily="50" charset="-128"/>
                <a:ea typeface="HG丸ｺﾞｼｯｸM-PRO" panose="020F0600000000000000" pitchFamily="50" charset="-128"/>
              </a:rPr>
              <a:t>名</a:t>
            </a:r>
            <a:r>
              <a:rPr lang="ja-JP" altLang="ja-JP" sz="1600" dirty="0">
                <a:solidFill>
                  <a:srgbClr val="000000"/>
                </a:solidFill>
                <a:latin typeface="HG丸ｺﾞｼｯｸM-PRO" panose="020F0600000000000000" pitchFamily="50" charset="-128"/>
                <a:ea typeface="HG丸ｺﾞｼｯｸM-PRO" panose="020F0600000000000000" pitchFamily="50" charset="-128"/>
              </a:rPr>
              <a:t>　</a:t>
            </a:r>
            <a:r>
              <a:rPr lang="en-US" altLang="ja-JP" sz="1600" dirty="0">
                <a:solidFill>
                  <a:srgbClr val="000000"/>
                </a:solidFill>
                <a:latin typeface="HG丸ｺﾞｼｯｸM-PRO" panose="020F0600000000000000" pitchFamily="50" charset="-128"/>
                <a:ea typeface="HG丸ｺﾞｼｯｸM-PRO" panose="020F0600000000000000" pitchFamily="50" charset="-128"/>
              </a:rPr>
              <a:t>(</a:t>
            </a:r>
            <a:r>
              <a:rPr lang="ja-JP" altLang="ja-JP" sz="1600" dirty="0">
                <a:solidFill>
                  <a:srgbClr val="000000"/>
                </a:solidFill>
                <a:latin typeface="HG丸ｺﾞｼｯｸM-PRO" panose="020F0600000000000000" pitchFamily="50" charset="-128"/>
                <a:ea typeface="HG丸ｺﾞｼｯｸM-PRO" panose="020F0600000000000000" pitchFamily="50" charset="-128"/>
              </a:rPr>
              <a:t>平成</a:t>
            </a:r>
            <a:r>
              <a:rPr lang="en-US" altLang="ja-JP" sz="1600" dirty="0" smtClean="0">
                <a:solidFill>
                  <a:srgbClr val="000000"/>
                </a:solidFill>
                <a:latin typeface="HG丸ｺﾞｼｯｸM-PRO" panose="020F0600000000000000" pitchFamily="50" charset="-128"/>
                <a:ea typeface="HG丸ｺﾞｼｯｸM-PRO" panose="020F0600000000000000" pitchFamily="50" charset="-128"/>
              </a:rPr>
              <a:t>2</a:t>
            </a:r>
            <a:r>
              <a:rPr lang="ja-JP" altLang="en-US" sz="1600" dirty="0" smtClean="0">
                <a:solidFill>
                  <a:srgbClr val="000000"/>
                </a:solidFill>
                <a:latin typeface="HG丸ｺﾞｼｯｸM-PRO" panose="020F0600000000000000" pitchFamily="50" charset="-128"/>
                <a:ea typeface="HG丸ｺﾞｼｯｸM-PRO" panose="020F0600000000000000" pitchFamily="50" charset="-128"/>
              </a:rPr>
              <a:t>９</a:t>
            </a:r>
            <a:r>
              <a:rPr lang="ja-JP" altLang="ja-JP" sz="1600" dirty="0" smtClean="0">
                <a:solidFill>
                  <a:srgbClr val="000000"/>
                </a:solidFill>
                <a:latin typeface="HG丸ｺﾞｼｯｸM-PRO" panose="020F0600000000000000" pitchFamily="50" charset="-128"/>
                <a:ea typeface="HG丸ｺﾞｼｯｸM-PRO" panose="020F0600000000000000" pitchFamily="50" charset="-128"/>
              </a:rPr>
              <a:t>年度</a:t>
            </a:r>
            <a:r>
              <a:rPr lang="en-US" altLang="ja-JP" sz="1600" dirty="0">
                <a:solidFill>
                  <a:srgbClr val="000000"/>
                </a:solidFill>
                <a:latin typeface="HG丸ｺﾞｼｯｸM-PRO" panose="020F0600000000000000" pitchFamily="50" charset="-128"/>
                <a:ea typeface="HG丸ｺﾞｼｯｸM-PRO" panose="020F0600000000000000" pitchFamily="50" charset="-128"/>
              </a:rPr>
              <a:t>)</a:t>
            </a:r>
          </a:p>
          <a:p>
            <a:pPr eaLnBrk="1" hangingPunct="1">
              <a:lnSpc>
                <a:spcPct val="100000"/>
              </a:lnSpc>
            </a:pPr>
            <a:r>
              <a:rPr lang="ja-JP" altLang="ja-JP" sz="1600" dirty="0">
                <a:solidFill>
                  <a:srgbClr val="000000"/>
                </a:solidFill>
                <a:latin typeface="HG丸ｺﾞｼｯｸM-PRO" panose="020F0600000000000000" pitchFamily="50" charset="-128"/>
                <a:ea typeface="HG丸ｺﾞｼｯｸM-PRO" panose="020F0600000000000000" pitchFamily="50" charset="-128"/>
              </a:rPr>
              <a:t>　　　</a:t>
            </a:r>
          </a:p>
          <a:p>
            <a:pPr eaLnBrk="1" hangingPunct="1">
              <a:lnSpc>
                <a:spcPct val="100000"/>
              </a:lnSpc>
            </a:pPr>
            <a:r>
              <a:rPr lang="en-US" altLang="ja-JP" sz="2000" b="1" dirty="0">
                <a:solidFill>
                  <a:srgbClr val="000000"/>
                </a:solidFill>
                <a:latin typeface="HG丸ｺﾞｼｯｸM-PRO" panose="020F0600000000000000" pitchFamily="50" charset="-128"/>
                <a:ea typeface="HG丸ｺﾞｼｯｸM-PRO" panose="020F0600000000000000" pitchFamily="50" charset="-128"/>
              </a:rPr>
              <a:t>☆</a:t>
            </a:r>
            <a:r>
              <a:rPr lang="ja-JP" altLang="ja-JP" sz="2000" b="1" dirty="0">
                <a:solidFill>
                  <a:srgbClr val="000000"/>
                </a:solidFill>
                <a:latin typeface="HG丸ｺﾞｼｯｸM-PRO" panose="020F0600000000000000" pitchFamily="50" charset="-128"/>
                <a:ea typeface="HG丸ｺﾞｼｯｸM-PRO" panose="020F0600000000000000" pitchFamily="50" charset="-128"/>
              </a:rPr>
              <a:t>　一般消費者を対象とした講習会</a:t>
            </a:r>
          </a:p>
          <a:p>
            <a:pPr eaLnBrk="1" hangingPunct="1">
              <a:lnSpc>
                <a:spcPct val="100000"/>
              </a:lnSpc>
            </a:pPr>
            <a:r>
              <a:rPr lang="ja-JP" altLang="ja-JP" sz="1600" dirty="0">
                <a:solidFill>
                  <a:srgbClr val="000000"/>
                </a:solidFill>
                <a:latin typeface="HG丸ｺﾞｼｯｸM-PRO" panose="020F0600000000000000" pitchFamily="50" charset="-128"/>
                <a:ea typeface="HG丸ｺﾞｼｯｸM-PRO" panose="020F0600000000000000" pitchFamily="50" charset="-128"/>
              </a:rPr>
              <a:t>　　　</a:t>
            </a:r>
            <a:r>
              <a:rPr lang="ja-JP" altLang="en-US" sz="1600" dirty="0" smtClean="0">
                <a:solidFill>
                  <a:srgbClr val="000000"/>
                </a:solidFill>
                <a:latin typeface="HG丸ｺﾞｼｯｸM-PRO" panose="020F0600000000000000" pitchFamily="50" charset="-128"/>
                <a:ea typeface="HG丸ｺﾞｼｯｸM-PRO" panose="020F0600000000000000" pitchFamily="50" charset="-128"/>
              </a:rPr>
              <a:t>　　　　　　　　　　</a:t>
            </a:r>
            <a:r>
              <a:rPr lang="ja-JP" altLang="ja-JP" sz="1600" dirty="0">
                <a:solidFill>
                  <a:srgbClr val="000000"/>
                </a:solidFill>
                <a:latin typeface="HG丸ｺﾞｼｯｸM-PRO" panose="020F0600000000000000" pitchFamily="50" charset="-128"/>
                <a:ea typeface="HG丸ｺﾞｼｯｸM-PRO" panose="020F0600000000000000" pitchFamily="50" charset="-128"/>
              </a:rPr>
              <a:t>　</a:t>
            </a:r>
            <a:r>
              <a:rPr lang="en-US" altLang="ja-JP" sz="1600" dirty="0" smtClean="0">
                <a:solidFill>
                  <a:srgbClr val="000000"/>
                </a:solidFill>
                <a:latin typeface="HG丸ｺﾞｼｯｸM-PRO" panose="020F0600000000000000" pitchFamily="50" charset="-128"/>
                <a:ea typeface="HG丸ｺﾞｼｯｸM-PRO" panose="020F0600000000000000" pitchFamily="50" charset="-128"/>
              </a:rPr>
              <a:t>6</a:t>
            </a:r>
            <a:r>
              <a:rPr lang="ja-JP" altLang="ja-JP" sz="1600" dirty="0" smtClean="0">
                <a:solidFill>
                  <a:srgbClr val="000000"/>
                </a:solidFill>
                <a:latin typeface="HG丸ｺﾞｼｯｸM-PRO" panose="020F0600000000000000" pitchFamily="50" charset="-128"/>
                <a:ea typeface="HG丸ｺﾞｼｯｸM-PRO" panose="020F0600000000000000" pitchFamily="50" charset="-128"/>
              </a:rPr>
              <a:t>日間</a:t>
            </a:r>
            <a:r>
              <a:rPr lang="ja-JP" altLang="ja-JP" sz="1600" dirty="0">
                <a:solidFill>
                  <a:srgbClr val="000000"/>
                </a:solidFill>
                <a:latin typeface="HG丸ｺﾞｼｯｸM-PRO" panose="020F0600000000000000" pitchFamily="50" charset="-128"/>
                <a:ea typeface="HG丸ｺﾞｼｯｸM-PRO" panose="020F0600000000000000" pitchFamily="50" charset="-128"/>
              </a:rPr>
              <a:t>　　</a:t>
            </a:r>
            <a:r>
              <a:rPr lang="en-US" altLang="ja-JP" sz="1600" dirty="0">
                <a:solidFill>
                  <a:srgbClr val="000000"/>
                </a:solidFill>
                <a:latin typeface="HG丸ｺﾞｼｯｸM-PRO" panose="020F0600000000000000" pitchFamily="50" charset="-128"/>
                <a:ea typeface="HG丸ｺﾞｼｯｸM-PRO" panose="020F0600000000000000" pitchFamily="50" charset="-128"/>
              </a:rPr>
              <a:t>6</a:t>
            </a:r>
            <a:r>
              <a:rPr lang="ja-JP" altLang="ja-JP" sz="1600" dirty="0" smtClean="0">
                <a:solidFill>
                  <a:srgbClr val="000000"/>
                </a:solidFill>
                <a:latin typeface="HG丸ｺﾞｼｯｸM-PRO" panose="020F0600000000000000" pitchFamily="50" charset="-128"/>
                <a:ea typeface="HG丸ｺﾞｼｯｸM-PRO" panose="020F0600000000000000" pitchFamily="50" charset="-128"/>
              </a:rPr>
              <a:t>講座</a:t>
            </a:r>
            <a:r>
              <a:rPr lang="ja-JP" altLang="ja-JP" sz="1600" dirty="0">
                <a:solidFill>
                  <a:srgbClr val="000000"/>
                </a:solidFill>
                <a:latin typeface="HG丸ｺﾞｼｯｸM-PRO" panose="020F0600000000000000" pitchFamily="50" charset="-128"/>
                <a:ea typeface="HG丸ｺﾞｼｯｸM-PRO" panose="020F0600000000000000" pitchFamily="50" charset="-128"/>
              </a:rPr>
              <a:t>　受講者　　</a:t>
            </a:r>
            <a:r>
              <a:rPr lang="en-US" altLang="ja-JP" sz="1600" dirty="0" smtClean="0">
                <a:solidFill>
                  <a:srgbClr val="000000"/>
                </a:solidFill>
                <a:latin typeface="HG丸ｺﾞｼｯｸM-PRO" panose="020F0600000000000000" pitchFamily="50" charset="-128"/>
                <a:ea typeface="HG丸ｺﾞｼｯｸM-PRO" panose="020F0600000000000000" pitchFamily="50" charset="-128"/>
              </a:rPr>
              <a:t>96</a:t>
            </a:r>
            <a:r>
              <a:rPr lang="ja-JP" altLang="ja-JP" sz="1600" dirty="0" smtClean="0">
                <a:solidFill>
                  <a:srgbClr val="000000"/>
                </a:solidFill>
                <a:latin typeface="HG丸ｺﾞｼｯｸM-PRO" panose="020F0600000000000000" pitchFamily="50" charset="-128"/>
                <a:ea typeface="HG丸ｺﾞｼｯｸM-PRO" panose="020F0600000000000000" pitchFamily="50" charset="-128"/>
              </a:rPr>
              <a:t>名</a:t>
            </a:r>
            <a:r>
              <a:rPr lang="ja-JP" altLang="en-US" sz="1600" dirty="0" smtClean="0">
                <a:solidFill>
                  <a:srgbClr val="000000"/>
                </a:solidFill>
                <a:latin typeface="HG丸ｺﾞｼｯｸM-PRO" panose="020F0600000000000000" pitchFamily="50" charset="-128"/>
                <a:ea typeface="HG丸ｺﾞｼｯｸM-PRO" panose="020F0600000000000000" pitchFamily="50" charset="-128"/>
              </a:rPr>
              <a:t>　</a:t>
            </a:r>
            <a:r>
              <a:rPr lang="en-US" altLang="ja-JP" sz="1600" dirty="0" smtClean="0">
                <a:solidFill>
                  <a:srgbClr val="000000"/>
                </a:solidFill>
                <a:latin typeface="HG丸ｺﾞｼｯｸM-PRO" panose="020F0600000000000000" pitchFamily="50" charset="-128"/>
                <a:ea typeface="HG丸ｺﾞｼｯｸM-PRO" panose="020F0600000000000000" pitchFamily="50" charset="-128"/>
              </a:rPr>
              <a:t>(</a:t>
            </a:r>
            <a:r>
              <a:rPr lang="ja-JP" altLang="en-US" sz="1600" dirty="0" smtClean="0">
                <a:solidFill>
                  <a:srgbClr val="000000"/>
                </a:solidFill>
                <a:latin typeface="HG丸ｺﾞｼｯｸM-PRO" panose="020F0600000000000000" pitchFamily="50" charset="-128"/>
                <a:ea typeface="HG丸ｺﾞｼｯｸM-PRO" panose="020F0600000000000000" pitchFamily="50" charset="-128"/>
              </a:rPr>
              <a:t>平成</a:t>
            </a:r>
            <a:r>
              <a:rPr lang="en-US" altLang="ja-JP" sz="1600" dirty="0" smtClean="0">
                <a:solidFill>
                  <a:srgbClr val="000000"/>
                </a:solidFill>
                <a:latin typeface="HG丸ｺﾞｼｯｸM-PRO" panose="020F0600000000000000" pitchFamily="50" charset="-128"/>
                <a:ea typeface="HG丸ｺﾞｼｯｸM-PRO" panose="020F0600000000000000" pitchFamily="50" charset="-128"/>
              </a:rPr>
              <a:t>29</a:t>
            </a:r>
            <a:r>
              <a:rPr lang="ja-JP" altLang="en-US" sz="1600" dirty="0" smtClean="0">
                <a:solidFill>
                  <a:srgbClr val="000000"/>
                </a:solidFill>
                <a:latin typeface="HG丸ｺﾞｼｯｸM-PRO" panose="020F0600000000000000" pitchFamily="50" charset="-128"/>
                <a:ea typeface="HG丸ｺﾞｼｯｸM-PRO" panose="020F0600000000000000" pitchFamily="50" charset="-128"/>
              </a:rPr>
              <a:t>年度</a:t>
            </a:r>
            <a:r>
              <a:rPr lang="en-US" altLang="ja-JP" sz="1600" dirty="0" smtClean="0">
                <a:solidFill>
                  <a:srgbClr val="000000"/>
                </a:solidFill>
                <a:latin typeface="HG丸ｺﾞｼｯｸM-PRO" panose="020F0600000000000000" pitchFamily="50" charset="-128"/>
                <a:ea typeface="HG丸ｺﾞｼｯｸM-PRO" panose="020F0600000000000000" pitchFamily="50" charset="-128"/>
              </a:rPr>
              <a:t>)</a:t>
            </a:r>
            <a:endParaRPr lang="ja-JP" altLang="ja-JP" sz="1600"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925" y="3119853"/>
            <a:ext cx="4241800" cy="318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284538"/>
            <a:ext cx="4121150" cy="3090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2"/>
          <p:cNvSpPr>
            <a:spLocks noChangeArrowheads="1"/>
          </p:cNvSpPr>
          <p:nvPr/>
        </p:nvSpPr>
        <p:spPr bwMode="auto">
          <a:xfrm>
            <a:off x="263207" y="276610"/>
            <a:ext cx="8964385"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1pPr>
            <a:lvl2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2pPr>
            <a:lvl3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3pPr>
            <a:lvl4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4pPr>
            <a:lvl5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9pPr>
          </a:lstStyle>
          <a:p>
            <a:pPr defTabSz="449263" eaLnBrk="1" fontAlgn="base">
              <a:spcBef>
                <a:spcPct val="0"/>
              </a:spcBef>
              <a:spcAft>
                <a:spcPct val="0"/>
              </a:spcAft>
              <a:buClr>
                <a:srgbClr val="000000"/>
              </a:buClr>
              <a:buSzPct val="100000"/>
              <a:buFont typeface="Times New Roman" pitchFamily="16" charset="0"/>
              <a:buNone/>
            </a:pPr>
            <a:r>
              <a:rPr kumimoji="0" lang="ja-JP" altLang="en-US" sz="2800" b="1" dirty="0" smtClean="0">
                <a:solidFill>
                  <a:srgbClr val="C00000"/>
                </a:solidFill>
                <a:latin typeface="HG丸ｺﾞｼｯｸM-PRO" pitchFamily="48" charset="-128"/>
                <a:ea typeface="HG丸ｺﾞｼｯｸM-PRO" pitchFamily="48" charset="-128"/>
              </a:rPr>
              <a:t>いかなごくぎ煮講習会（小中学校・一般）</a:t>
            </a:r>
            <a:endParaRPr kumimoji="0" lang="en-US" altLang="ja-JP" sz="2800" b="1" dirty="0">
              <a:solidFill>
                <a:srgbClr val="C00000"/>
              </a:solidFill>
              <a:latin typeface="HG丸ｺﾞｼｯｸM-PRO" pitchFamily="48" charset="-128"/>
              <a:ea typeface="HG丸ｺﾞｼｯｸM-PRO" pitchFamily="48" charset="-128"/>
            </a:endParaRPr>
          </a:p>
        </p:txBody>
      </p:sp>
    </p:spTree>
    <p:extLst>
      <p:ext uri="{BB962C8B-B14F-4D97-AF65-F5344CB8AC3E}">
        <p14:creationId xmlns:p14="http://schemas.microsoft.com/office/powerpoint/2010/main" val="1020119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95536" y="0"/>
            <a:ext cx="7920037" cy="10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1pPr>
            <a:lvl2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2pPr>
            <a:lvl3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3pPr>
            <a:lvl4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4pPr>
            <a:lvl5pPr eaLnBrk="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128"/>
              </a:defRPr>
            </a:lvl9pPr>
          </a:lstStyle>
          <a:p>
            <a:pPr defTabSz="449263" eaLnBrk="1" fontAlgn="base">
              <a:spcBef>
                <a:spcPct val="0"/>
              </a:spcBef>
              <a:spcAft>
                <a:spcPct val="0"/>
              </a:spcAft>
              <a:buClr>
                <a:srgbClr val="000000"/>
              </a:buClr>
              <a:buSzPct val="100000"/>
              <a:buFont typeface="Times New Roman" pitchFamily="16" charset="0"/>
              <a:buNone/>
            </a:pPr>
            <a:r>
              <a:rPr kumimoji="0" lang="ja-JP" altLang="ja-JP" sz="3200" b="1" dirty="0" smtClean="0">
                <a:solidFill>
                  <a:srgbClr val="C00000"/>
                </a:solidFill>
                <a:latin typeface="HG丸ｺﾞｼｯｸM-PRO" pitchFamily="48" charset="-128"/>
                <a:ea typeface="HG丸ｺﾞｼｯｸM-PRO" pitchFamily="48" charset="-128"/>
              </a:rPr>
              <a:t>江井ヶ島漁協提携</a:t>
            </a:r>
          </a:p>
          <a:p>
            <a:pPr defTabSz="449263" eaLnBrk="1" fontAlgn="base">
              <a:spcBef>
                <a:spcPct val="0"/>
              </a:spcBef>
              <a:spcAft>
                <a:spcPct val="0"/>
              </a:spcAft>
              <a:buClr>
                <a:srgbClr val="000000"/>
              </a:buClr>
              <a:buSzPct val="100000"/>
              <a:buFont typeface="Times New Roman" pitchFamily="16" charset="0"/>
              <a:buNone/>
            </a:pPr>
            <a:r>
              <a:rPr kumimoji="0" lang="ja-JP" altLang="ja-JP" sz="3200" b="1" dirty="0" smtClean="0">
                <a:solidFill>
                  <a:srgbClr val="C00000"/>
                </a:solidFill>
                <a:latin typeface="HG丸ｺﾞｼｯｸM-PRO" pitchFamily="48" charset="-128"/>
                <a:ea typeface="HG丸ｺﾞｼｯｸM-PRO" pitchFamily="48" charset="-128"/>
              </a:rPr>
              <a:t>　　</a:t>
            </a:r>
            <a:r>
              <a:rPr kumimoji="0" lang="ja-JP" altLang="ja-JP" sz="3200" b="1" dirty="0" err="1" smtClean="0">
                <a:solidFill>
                  <a:srgbClr val="C00000"/>
                </a:solidFill>
                <a:latin typeface="HG丸ｺﾞｼｯｸM-PRO" pitchFamily="48" charset="-128"/>
                <a:ea typeface="HG丸ｺﾞｼｯｸM-PRO" pitchFamily="48" charset="-128"/>
              </a:rPr>
              <a:t>た</a:t>
            </a:r>
            <a:r>
              <a:rPr kumimoji="0" lang="ja-JP" altLang="ja-JP" sz="3200" b="1" dirty="0" smtClean="0">
                <a:solidFill>
                  <a:srgbClr val="C00000"/>
                </a:solidFill>
                <a:latin typeface="HG丸ｺﾞｼｯｸM-PRO" pitchFamily="48" charset="-128"/>
                <a:ea typeface="HG丸ｺﾞｼｯｸM-PRO" pitchFamily="48" charset="-128"/>
              </a:rPr>
              <a:t>こつぼオーナー制度の商品販売</a:t>
            </a:r>
            <a:endParaRPr kumimoji="0" lang="en-US" altLang="ja-JP" sz="3200" b="1" dirty="0">
              <a:solidFill>
                <a:srgbClr val="C00000"/>
              </a:solidFill>
              <a:latin typeface="HG丸ｺﾞｼｯｸM-PRO" pitchFamily="48" charset="-128"/>
              <a:ea typeface="HG丸ｺﾞｼｯｸM-PRO" pitchFamily="48" charset="-128"/>
            </a:endParaRPr>
          </a:p>
        </p:txBody>
      </p:sp>
      <p:sp>
        <p:nvSpPr>
          <p:cNvPr id="6" name="テキスト ボックス 5"/>
          <p:cNvSpPr txBox="1"/>
          <p:nvPr/>
        </p:nvSpPr>
        <p:spPr>
          <a:xfrm>
            <a:off x="5652120" y="1474441"/>
            <a:ext cx="3312368" cy="3139321"/>
          </a:xfrm>
          <a:prstGeom prst="rect">
            <a:avLst/>
          </a:prstGeom>
          <a:noFill/>
        </p:spPr>
        <p:txBody>
          <a:bodyPr wrap="square" rtlCol="0">
            <a:spAutoFit/>
          </a:bodyPr>
          <a:lstStyle/>
          <a:p>
            <a:r>
              <a:rPr lang="ja-JP" altLang="en-US" dirty="0" smtClean="0"/>
              <a:t>２０１１年より実施</a:t>
            </a:r>
            <a:endParaRPr lang="en-US" altLang="ja-JP" dirty="0" smtClean="0"/>
          </a:p>
          <a:p>
            <a:r>
              <a:rPr lang="ja-JP" altLang="en-US" dirty="0" smtClean="0"/>
              <a:t>　募集数２００壺でスタート</a:t>
            </a:r>
            <a:endParaRPr lang="en-US" altLang="ja-JP" dirty="0" smtClean="0"/>
          </a:p>
          <a:p>
            <a:endParaRPr lang="en-US" altLang="ja-JP" dirty="0"/>
          </a:p>
          <a:p>
            <a:r>
              <a:rPr lang="ja-JP" altLang="en-US" dirty="0" smtClean="0"/>
              <a:t>２０１１年　２１２名</a:t>
            </a:r>
            <a:endParaRPr lang="en-US" altLang="ja-JP" dirty="0" smtClean="0"/>
          </a:p>
          <a:p>
            <a:r>
              <a:rPr lang="ja-JP" altLang="en-US" dirty="0" smtClean="0"/>
              <a:t>２０１２年　２２３名</a:t>
            </a:r>
            <a:endParaRPr lang="en-US" altLang="ja-JP" dirty="0" smtClean="0"/>
          </a:p>
          <a:p>
            <a:r>
              <a:rPr lang="ja-JP" altLang="en-US" dirty="0" smtClean="0"/>
              <a:t>２０１３年　１９２名</a:t>
            </a:r>
            <a:endParaRPr lang="en-US" altLang="ja-JP" dirty="0"/>
          </a:p>
          <a:p>
            <a:r>
              <a:rPr lang="ja-JP" altLang="en-US" dirty="0" smtClean="0"/>
              <a:t>２０１４年　３９０名</a:t>
            </a:r>
            <a:endParaRPr lang="en-US" altLang="ja-JP" dirty="0" smtClean="0"/>
          </a:p>
          <a:p>
            <a:r>
              <a:rPr lang="ja-JP" altLang="en-US" dirty="0" smtClean="0"/>
              <a:t>２０１５年　４１２名</a:t>
            </a:r>
            <a:endParaRPr lang="en-US" altLang="ja-JP" dirty="0" smtClean="0"/>
          </a:p>
          <a:p>
            <a:r>
              <a:rPr lang="ja-JP" altLang="en-US" dirty="0" smtClean="0"/>
              <a:t>２０１６年　４０７名　</a:t>
            </a:r>
            <a:endParaRPr lang="en-US" altLang="ja-JP" dirty="0" smtClean="0"/>
          </a:p>
          <a:p>
            <a:r>
              <a:rPr lang="ja-JP" altLang="en-US" dirty="0" smtClean="0"/>
              <a:t>２０１７年　４１８名</a:t>
            </a:r>
            <a:endParaRPr lang="en-US" altLang="ja-JP" dirty="0" smtClean="0"/>
          </a:p>
          <a:p>
            <a:r>
              <a:rPr kumimoji="1" lang="ja-JP" altLang="en-US" dirty="0" smtClean="0"/>
              <a:t>２０１８年　３６６名</a:t>
            </a:r>
            <a:endParaRPr kumimoji="1" lang="ja-JP" altLang="en-US" dirty="0"/>
          </a:p>
        </p:txBody>
      </p:sp>
      <p:sp>
        <p:nvSpPr>
          <p:cNvPr id="2" name="テキスト ボックス 1"/>
          <p:cNvSpPr txBox="1"/>
          <p:nvPr/>
        </p:nvSpPr>
        <p:spPr>
          <a:xfrm>
            <a:off x="582150" y="5311982"/>
            <a:ext cx="8188018" cy="923330"/>
          </a:xfrm>
          <a:prstGeom prst="rect">
            <a:avLst/>
          </a:prstGeom>
          <a:noFill/>
        </p:spPr>
        <p:txBody>
          <a:bodyPr wrap="square" rtlCol="0">
            <a:spAutoFit/>
          </a:bodyPr>
          <a:lstStyle/>
          <a:p>
            <a:r>
              <a:rPr lang="ja-JP" altLang="en-US" dirty="0" smtClean="0"/>
              <a:t>５，９４０円</a:t>
            </a:r>
            <a:r>
              <a:rPr lang="en-US" altLang="ja-JP" dirty="0" smtClean="0"/>
              <a:t>/</a:t>
            </a:r>
            <a:r>
              <a:rPr lang="ja-JP" altLang="en-US" dirty="0" smtClean="0"/>
              <a:t>壷でオーナーを募集し、７月下旬～８月中旬に４回オーナーのタコつぼを引き揚げ、タコが入っていれば、オーナーに届ける制度</a:t>
            </a:r>
            <a:endParaRPr lang="en-US" altLang="ja-JP" dirty="0" smtClean="0"/>
          </a:p>
          <a:p>
            <a:r>
              <a:rPr kumimoji="1" lang="ja-JP" altLang="en-US" dirty="0" smtClean="0"/>
              <a:t>全くは入らなかったオーナーには、最終日終了後、保険として１匹を届ける。</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05" y="1430213"/>
            <a:ext cx="4832085" cy="3624064"/>
          </a:xfrm>
          <a:prstGeom prst="rect">
            <a:avLst/>
          </a:prstGeom>
        </p:spPr>
      </p:pic>
      <p:sp>
        <p:nvSpPr>
          <p:cNvPr id="5" name="スライド番号プレースホルダー 4"/>
          <p:cNvSpPr>
            <a:spLocks noGrp="1"/>
          </p:cNvSpPr>
          <p:nvPr>
            <p:ph type="sldNum" sz="quarter" idx="12"/>
          </p:nvPr>
        </p:nvSpPr>
        <p:spPr/>
        <p:txBody>
          <a:bodyPr/>
          <a:lstStyle/>
          <a:p>
            <a:fld id="{F6AA291A-56EF-41CB-A6A3-F210C516E4AE}" type="slidenum">
              <a:rPr kumimoji="1" lang="ja-JP" altLang="en-US" smtClean="0"/>
              <a:t>16</a:t>
            </a:fld>
            <a:endParaRPr kumimoji="1" lang="ja-JP" altLang="en-US"/>
          </a:p>
        </p:txBody>
      </p:sp>
    </p:spTree>
    <p:extLst>
      <p:ext uri="{BB962C8B-B14F-4D97-AF65-F5344CB8AC3E}">
        <p14:creationId xmlns:p14="http://schemas.microsoft.com/office/powerpoint/2010/main" val="1694768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0608" y="31642"/>
            <a:ext cx="7532615" cy="864096"/>
          </a:xfrm>
          <a:noFill/>
        </p:spPr>
        <p:txBody>
          <a:bodyPr>
            <a:normAutofit/>
          </a:bodyPr>
          <a:lstStyle/>
          <a:p>
            <a:r>
              <a:rPr lang="ja-JP" altLang="en-US" sz="2400" dirty="0" smtClean="0">
                <a:latin typeface="HGP創英角ﾎﾟｯﾌﾟ体" panose="040B0A00000000000000" pitchFamily="50" charset="-128"/>
                <a:ea typeface="HGP創英角ﾎﾟｯﾌﾟ体" panose="040B0A00000000000000" pitchFamily="50" charset="-128"/>
              </a:rPr>
              <a:t>地魚推進プロジェクトへ至るまでの取組</a:t>
            </a:r>
            <a:r>
              <a:rPr lang="en-US" altLang="ja-JP" sz="2400" dirty="0" smtClean="0">
                <a:latin typeface="HGP創英角ﾎﾟｯﾌﾟ体" panose="040B0A00000000000000" pitchFamily="50" charset="-128"/>
                <a:ea typeface="HGP創英角ﾎﾟｯﾌﾟ体" panose="040B0A00000000000000" pitchFamily="50" charset="-128"/>
              </a:rPr>
              <a:t/>
            </a:r>
            <a:br>
              <a:rPr lang="en-US" altLang="ja-JP" sz="2400" dirty="0" smtClean="0">
                <a:latin typeface="HGP創英角ﾎﾟｯﾌﾟ体" panose="040B0A00000000000000" pitchFamily="50" charset="-128"/>
                <a:ea typeface="HGP創英角ﾎﾟｯﾌﾟ体" panose="040B0A00000000000000" pitchFamily="50" charset="-128"/>
              </a:rPr>
            </a:br>
            <a:r>
              <a:rPr lang="ja-JP" altLang="en-US" sz="2400" dirty="0" smtClean="0">
                <a:latin typeface="HGP創英角ﾎﾟｯﾌﾟ体" panose="040B0A00000000000000" pitchFamily="50" charset="-128"/>
                <a:ea typeface="HGP創英角ﾎﾟｯﾌﾟ体" panose="040B0A00000000000000" pitchFamily="50" charset="-128"/>
              </a:rPr>
              <a:t>　　　　　　　　　平成</a:t>
            </a:r>
            <a:r>
              <a:rPr lang="en-US" altLang="ja-JP" sz="2400" dirty="0">
                <a:latin typeface="HGP創英角ﾎﾟｯﾌﾟ体" panose="040B0A00000000000000" pitchFamily="50" charset="-128"/>
                <a:ea typeface="HGP創英角ﾎﾟｯﾌﾟ体" panose="040B0A00000000000000" pitchFamily="50" charset="-128"/>
              </a:rPr>
              <a:t>22</a:t>
            </a:r>
            <a:r>
              <a:rPr lang="ja-JP" altLang="en-US" sz="2400" dirty="0">
                <a:latin typeface="HGP創英角ﾎﾟｯﾌﾟ体" panose="040B0A00000000000000" pitchFamily="50" charset="-128"/>
                <a:ea typeface="HGP創英角ﾎﾟｯﾌﾟ体" panose="040B0A00000000000000" pitchFamily="50" charset="-128"/>
              </a:rPr>
              <a:t>年度</a:t>
            </a:r>
            <a:r>
              <a:rPr lang="en-US" altLang="ja-JP" sz="2400" dirty="0">
                <a:latin typeface="HGP創英角ﾎﾟｯﾌﾟ体" panose="040B0A00000000000000" pitchFamily="50" charset="-128"/>
                <a:ea typeface="HGP創英角ﾎﾟｯﾌﾟ体" panose="040B0A00000000000000" pitchFamily="50" charset="-128"/>
              </a:rPr>
              <a:t>｢</a:t>
            </a:r>
            <a:r>
              <a:rPr lang="ja-JP" altLang="en-US" sz="2400" dirty="0">
                <a:latin typeface="HGP創英角ﾎﾟｯﾌﾟ体" panose="040B0A00000000000000" pitchFamily="50" charset="-128"/>
                <a:ea typeface="HGP創英角ﾎﾟｯﾌﾟ体" panose="040B0A00000000000000" pitchFamily="50" charset="-128"/>
              </a:rPr>
              <a:t>浜の茹でや」</a:t>
            </a:r>
            <a:r>
              <a:rPr lang="ja-JP" altLang="en-US" sz="2400" dirty="0" smtClean="0">
                <a:latin typeface="HGP創英角ﾎﾟｯﾌﾟ体" panose="040B0A00000000000000" pitchFamily="50" charset="-128"/>
                <a:ea typeface="HGP創英角ﾎﾟｯﾌﾟ体" panose="040B0A00000000000000" pitchFamily="50" charset="-128"/>
              </a:rPr>
              <a:t>の試験</a:t>
            </a:r>
            <a:endParaRPr lang="ja-JP" altLang="en-US" sz="24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300608" y="980728"/>
            <a:ext cx="8686800" cy="2522910"/>
          </a:xfrm>
        </p:spPr>
        <p:txBody>
          <a:bodyPr>
            <a:normAutofit/>
          </a:bodyPr>
          <a:lstStyle/>
          <a:p>
            <a:pPr marL="0" indent="0">
              <a:buNone/>
            </a:pPr>
            <a:r>
              <a:rPr kumimoji="0" lang="ja-JP" altLang="en-US" sz="2000" b="1" kern="0" dirty="0">
                <a:solidFill>
                  <a:srgbClr val="000000"/>
                </a:solidFill>
                <a:latin typeface="ＭＳ Ｐゴシック"/>
                <a:ea typeface="ＭＳ Ｐゴシック"/>
              </a:rPr>
              <a:t>平成２２年度水産物産地販売力強化</a:t>
            </a:r>
            <a:r>
              <a:rPr kumimoji="0" lang="ja-JP" altLang="en-US" sz="2000" b="1" kern="0" dirty="0" smtClean="0">
                <a:solidFill>
                  <a:srgbClr val="000000"/>
                </a:solidFill>
                <a:latin typeface="ＭＳ Ｐゴシック"/>
                <a:ea typeface="ＭＳ Ｐゴシック"/>
              </a:rPr>
              <a:t>事業　</a:t>
            </a:r>
            <a:r>
              <a:rPr kumimoji="0" lang="ja-JP" altLang="en-US" sz="1600" b="1" kern="0" dirty="0" smtClean="0">
                <a:solidFill>
                  <a:srgbClr val="000000"/>
                </a:solidFill>
                <a:latin typeface="ＭＳ Ｐゴシック"/>
                <a:ea typeface="ＭＳ Ｐゴシック"/>
              </a:rPr>
              <a:t>（平成２２年１</a:t>
            </a:r>
            <a:r>
              <a:rPr kumimoji="0" lang="en-US" altLang="ja-JP" sz="1600" b="1" kern="0" dirty="0" smtClean="0">
                <a:solidFill>
                  <a:srgbClr val="000000"/>
                </a:solidFill>
                <a:latin typeface="ＭＳ Ｐゴシック"/>
                <a:ea typeface="ＭＳ Ｐゴシック"/>
              </a:rPr>
              <a:t>1</a:t>
            </a:r>
            <a:r>
              <a:rPr kumimoji="0" lang="ja-JP" altLang="en-US" sz="1600" b="1" kern="0" dirty="0" smtClean="0">
                <a:solidFill>
                  <a:srgbClr val="000000"/>
                </a:solidFill>
                <a:latin typeface="ＭＳ Ｐゴシック"/>
                <a:ea typeface="ＭＳ Ｐゴシック"/>
              </a:rPr>
              <a:t>月～平成２３年３月）</a:t>
            </a:r>
            <a:endParaRPr kumimoji="0" lang="en-US" altLang="ja-JP" sz="1600" b="1" kern="0" dirty="0" smtClean="0">
              <a:solidFill>
                <a:srgbClr val="000000"/>
              </a:solidFill>
              <a:latin typeface="ＭＳ Ｐゴシック"/>
              <a:ea typeface="ＭＳ Ｐゴシック"/>
            </a:endParaRPr>
          </a:p>
          <a:p>
            <a:pPr marL="0" indent="0">
              <a:buNone/>
            </a:pPr>
            <a:r>
              <a:rPr kumimoji="0" lang="ja-JP" altLang="en-US" sz="2000" b="1" kern="0" dirty="0" smtClean="0">
                <a:solidFill>
                  <a:srgbClr val="000000"/>
                </a:solidFill>
                <a:latin typeface="ＭＳ Ｐゴシック"/>
                <a:ea typeface="ＭＳ Ｐゴシック"/>
              </a:rPr>
              <a:t>　◆～シズル感</a:t>
            </a:r>
            <a:r>
              <a:rPr kumimoji="0" lang="ja-JP" altLang="en-US" sz="2000" b="1" kern="0" dirty="0">
                <a:solidFill>
                  <a:srgbClr val="000000"/>
                </a:solidFill>
                <a:latin typeface="ＭＳ Ｐゴシック"/>
                <a:ea typeface="ＭＳ Ｐゴシック"/>
              </a:rPr>
              <a:t>の演出による旬の魚介類販売</a:t>
            </a:r>
            <a:r>
              <a:rPr kumimoji="0" lang="ja-JP" altLang="en-US" sz="2000" b="1" kern="0" dirty="0" smtClean="0">
                <a:solidFill>
                  <a:srgbClr val="000000"/>
                </a:solidFill>
                <a:latin typeface="ＭＳ Ｐゴシック"/>
                <a:ea typeface="ＭＳ Ｐゴシック"/>
              </a:rPr>
              <a:t>～</a:t>
            </a:r>
            <a:endParaRPr kumimoji="0" lang="en-US" altLang="ja-JP" sz="2000" b="1" kern="0" dirty="0" smtClean="0">
              <a:solidFill>
                <a:srgbClr val="000000"/>
              </a:solidFill>
              <a:latin typeface="ＭＳ Ｐゴシック"/>
              <a:ea typeface="ＭＳ Ｐゴシック"/>
            </a:endParaRPr>
          </a:p>
          <a:p>
            <a:pPr marL="0" indent="0">
              <a:buNone/>
            </a:pPr>
            <a:r>
              <a:rPr kumimoji="0" lang="ja-JP" altLang="en-US" sz="2000" b="1" kern="0" dirty="0">
                <a:solidFill>
                  <a:srgbClr val="000000"/>
                </a:solidFill>
                <a:latin typeface="ＭＳ Ｐゴシック"/>
                <a:ea typeface="ＭＳ Ｐゴシック"/>
              </a:rPr>
              <a:t>　</a:t>
            </a:r>
            <a:r>
              <a:rPr kumimoji="0" lang="ja-JP" altLang="en-US" sz="2000" b="1" kern="0" dirty="0" smtClean="0">
                <a:solidFill>
                  <a:srgbClr val="000000"/>
                </a:solidFill>
                <a:latin typeface="ＭＳ Ｐゴシック"/>
                <a:ea typeface="ＭＳ Ｐゴシック"/>
              </a:rPr>
              <a:t>生鮮</a:t>
            </a:r>
            <a:r>
              <a:rPr kumimoji="0" lang="ja-JP" altLang="en-US" sz="2000" b="1" kern="0" dirty="0">
                <a:solidFill>
                  <a:srgbClr val="000000"/>
                </a:solidFill>
                <a:latin typeface="ＭＳ Ｐゴシック"/>
                <a:ea typeface="ＭＳ Ｐゴシック"/>
              </a:rPr>
              <a:t>魚介類の販売手法として、生鮮魚介類の販売と同時に、隣で「茹でながら」の実演販売をすることによって、生鮮魚の鮮度感と加工したての鮮度感の相乗効果が見込めると</a:t>
            </a:r>
            <a:r>
              <a:rPr kumimoji="0" lang="ja-JP" altLang="en-US" sz="2000" b="1" kern="0" dirty="0" smtClean="0">
                <a:solidFill>
                  <a:srgbClr val="000000"/>
                </a:solidFill>
                <a:latin typeface="ＭＳ Ｐゴシック"/>
                <a:ea typeface="ＭＳ Ｐゴシック"/>
              </a:rPr>
              <a:t>思われる。</a:t>
            </a:r>
            <a:endParaRPr kumimoji="0" lang="en-US" altLang="ja-JP" sz="2000" b="1" kern="0" dirty="0" smtClean="0">
              <a:solidFill>
                <a:srgbClr val="000000"/>
              </a:solidFill>
              <a:latin typeface="ＭＳ Ｐゴシック"/>
              <a:ea typeface="ＭＳ Ｐゴシック"/>
            </a:endParaRPr>
          </a:p>
          <a:p>
            <a:pPr marL="0" indent="0">
              <a:buNone/>
            </a:pPr>
            <a:r>
              <a:rPr kumimoji="0" lang="ja-JP" altLang="en-US" sz="2000" b="1" kern="0" dirty="0" smtClean="0">
                <a:solidFill>
                  <a:srgbClr val="000000"/>
                </a:solidFill>
                <a:latin typeface="ＭＳ Ｐゴシック"/>
                <a:ea typeface="ＭＳ Ｐゴシック"/>
              </a:rPr>
              <a:t>長期間（５ヶ月間</a:t>
            </a:r>
            <a:r>
              <a:rPr kumimoji="0" lang="ja-JP" altLang="en-US" sz="2000" b="1" kern="0" dirty="0">
                <a:solidFill>
                  <a:srgbClr val="000000"/>
                </a:solidFill>
                <a:latin typeface="ＭＳ Ｐゴシック"/>
                <a:ea typeface="ＭＳ Ｐゴシック"/>
              </a:rPr>
              <a:t>）にわたって</a:t>
            </a:r>
            <a:r>
              <a:rPr kumimoji="0" lang="ja-JP" altLang="en-US" sz="2000" b="1" kern="0" dirty="0" smtClean="0">
                <a:solidFill>
                  <a:srgbClr val="000000"/>
                </a:solidFill>
                <a:latin typeface="ＭＳ Ｐゴシック"/>
                <a:ea typeface="ＭＳ Ｐゴシック"/>
              </a:rPr>
              <a:t>テストを実施</a:t>
            </a:r>
            <a:r>
              <a:rPr kumimoji="0" lang="ja-JP" altLang="en-US" sz="2000" b="1" kern="0" dirty="0">
                <a:solidFill>
                  <a:srgbClr val="000000"/>
                </a:solidFill>
                <a:latin typeface="ＭＳ Ｐゴシック"/>
                <a:ea typeface="ＭＳ Ｐゴシック"/>
              </a:rPr>
              <a:t>し、この効果を</a:t>
            </a:r>
            <a:r>
              <a:rPr kumimoji="0" lang="ja-JP" altLang="en-US" sz="2000" b="1" kern="0" dirty="0" smtClean="0">
                <a:solidFill>
                  <a:srgbClr val="000000"/>
                </a:solidFill>
                <a:latin typeface="ＭＳ Ｐゴシック"/>
                <a:ea typeface="ＭＳ Ｐゴシック"/>
              </a:rPr>
              <a:t>実証。</a:t>
            </a:r>
            <a:endParaRPr kumimoji="0" lang="en-US" altLang="ja-JP" sz="2000" b="1" kern="0" dirty="0" smtClean="0">
              <a:solidFill>
                <a:srgbClr val="000000"/>
              </a:solidFill>
              <a:latin typeface="ＭＳ Ｐゴシック"/>
              <a:ea typeface="ＭＳ Ｐゴシック"/>
            </a:endParaRPr>
          </a:p>
          <a:p>
            <a:pPr marL="0" indent="0">
              <a:buNone/>
            </a:pPr>
            <a:r>
              <a:rPr kumimoji="0" lang="ja-JP" altLang="en-US" sz="2000" b="1" kern="0" dirty="0" smtClean="0">
                <a:solidFill>
                  <a:srgbClr val="000000"/>
                </a:solidFill>
                <a:latin typeface="ＭＳ Ｐゴシック"/>
                <a:ea typeface="ＭＳ Ｐゴシック"/>
              </a:rPr>
              <a:t>協力店：コープこうべ西神南店</a:t>
            </a:r>
            <a:endParaRPr kumimoji="1" lang="ja-JP" altLang="en-US" b="1" dirty="0"/>
          </a:p>
        </p:txBody>
      </p:sp>
      <p:pic>
        <p:nvPicPr>
          <p:cNvPr id="2053" name="Picture 5" descr="T:\00100 補助事業関係（国・県・市）\水産物産地販売力強化事業（H22年度）\事業実施関係\旬の魚介類販売\20101115写真\Resized\DSC015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798" y="3601542"/>
            <a:ext cx="4249779" cy="318733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T:\00100 補助事業関係（国・県・市）\水産物産地販売力強化事業（H22年度）\事業実施関係\旬の魚介類販売\20101113写真\Resized\DSC01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08" y="3593253"/>
            <a:ext cx="4224468" cy="316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820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25555" y="3645024"/>
            <a:ext cx="8077066" cy="1200329"/>
          </a:xfrm>
          <a:prstGeom prst="rect">
            <a:avLst/>
          </a:prstGeom>
        </p:spPr>
        <p:txBody>
          <a:bodyPr wrap="square">
            <a:spAutoFit/>
          </a:bodyPr>
          <a:lstStyle/>
          <a:p>
            <a:r>
              <a:rPr lang="ja-JP" altLang="en-US" dirty="0"/>
              <a:t>　</a:t>
            </a:r>
            <a:r>
              <a:rPr lang="ja-JP" altLang="en-US" dirty="0" smtClean="0"/>
              <a:t>鮮魚</a:t>
            </a:r>
            <a:r>
              <a:rPr lang="ja-JP" altLang="en-US" dirty="0"/>
              <a:t>売り場での、簡易加工による茹でながら実演販売を行うことにより、作り置きの食品と違い、</a:t>
            </a:r>
            <a:r>
              <a:rPr lang="ja-JP" altLang="en-US" dirty="0">
                <a:solidFill>
                  <a:srgbClr val="FF0000"/>
                </a:solidFill>
              </a:rPr>
              <a:t>作りたての加工品の新鮮感を出す</a:t>
            </a:r>
            <a:r>
              <a:rPr lang="ja-JP" altLang="en-US" dirty="0"/>
              <a:t>ことができた</a:t>
            </a:r>
            <a:r>
              <a:rPr lang="ja-JP" altLang="en-US" dirty="0" smtClean="0"/>
              <a:t>。</a:t>
            </a:r>
            <a:endParaRPr lang="en-US" altLang="ja-JP" dirty="0" smtClean="0"/>
          </a:p>
          <a:p>
            <a:r>
              <a:rPr lang="ja-JP" altLang="en-US" dirty="0" smtClean="0"/>
              <a:t>また、レシピの</a:t>
            </a:r>
            <a:r>
              <a:rPr lang="ja-JP" altLang="en-US" dirty="0"/>
              <a:t>配布及び実演試食等により、</a:t>
            </a:r>
            <a:r>
              <a:rPr lang="ja-JP" altLang="en-US" dirty="0">
                <a:solidFill>
                  <a:srgbClr val="FF0000"/>
                </a:solidFill>
              </a:rPr>
              <a:t>直接</a:t>
            </a:r>
            <a:r>
              <a:rPr lang="ja-JP" altLang="en-US" dirty="0" smtClean="0">
                <a:solidFill>
                  <a:srgbClr val="FF0000"/>
                </a:solidFill>
              </a:rPr>
              <a:t>消費者（組合員）に</a:t>
            </a:r>
            <a:r>
              <a:rPr lang="ja-JP" altLang="en-US" dirty="0">
                <a:solidFill>
                  <a:srgbClr val="FF0000"/>
                </a:solidFill>
              </a:rPr>
              <a:t>旬の魚の食べ方の提案</a:t>
            </a:r>
            <a:r>
              <a:rPr lang="ja-JP" altLang="en-US" dirty="0"/>
              <a:t>を行うことができた。</a:t>
            </a:r>
          </a:p>
        </p:txBody>
      </p:sp>
      <p:sp>
        <p:nvSpPr>
          <p:cNvPr id="6" name="テキスト ボックス 5"/>
          <p:cNvSpPr txBox="1"/>
          <p:nvPr/>
        </p:nvSpPr>
        <p:spPr>
          <a:xfrm>
            <a:off x="526165" y="604719"/>
            <a:ext cx="6912768" cy="400110"/>
          </a:xfrm>
          <a:prstGeom prst="rect">
            <a:avLst/>
          </a:prstGeom>
          <a:noFill/>
        </p:spPr>
        <p:txBody>
          <a:bodyPr wrap="square" rtlCol="0">
            <a:spAutoFit/>
          </a:bodyPr>
          <a:lstStyle/>
          <a:p>
            <a:r>
              <a:rPr kumimoji="1" lang="ja-JP" altLang="en-US" sz="2000" dirty="0" smtClean="0"/>
              <a:t>実証結果</a:t>
            </a:r>
            <a:endParaRPr kumimoji="1" lang="ja-JP" altLang="en-US" sz="2000" dirty="0"/>
          </a:p>
        </p:txBody>
      </p:sp>
      <p:sp>
        <p:nvSpPr>
          <p:cNvPr id="8" name="正方形/長方形 7"/>
          <p:cNvSpPr/>
          <p:nvPr/>
        </p:nvSpPr>
        <p:spPr>
          <a:xfrm>
            <a:off x="526164" y="1412776"/>
            <a:ext cx="8263271" cy="1754326"/>
          </a:xfrm>
          <a:prstGeom prst="rect">
            <a:avLst/>
          </a:prstGeom>
        </p:spPr>
        <p:txBody>
          <a:bodyPr wrap="square">
            <a:spAutoFit/>
          </a:bodyPr>
          <a:lstStyle/>
          <a:p>
            <a:r>
              <a:rPr lang="ja-JP" altLang="en-US" dirty="0">
                <a:latin typeface="+mj-ea"/>
                <a:ea typeface="+mj-ea"/>
              </a:rPr>
              <a:t>平成</a:t>
            </a:r>
            <a:r>
              <a:rPr lang="en-US" altLang="ja-JP" dirty="0">
                <a:latin typeface="+mj-ea"/>
                <a:ea typeface="+mj-ea"/>
              </a:rPr>
              <a:t>22</a:t>
            </a:r>
            <a:r>
              <a:rPr lang="ja-JP" altLang="en-US" dirty="0">
                <a:latin typeface="+mj-ea"/>
                <a:ea typeface="+mj-ea"/>
              </a:rPr>
              <a:t>年</a:t>
            </a:r>
            <a:r>
              <a:rPr lang="en-US" altLang="ja-JP" dirty="0">
                <a:latin typeface="+mj-ea"/>
                <a:ea typeface="+mj-ea"/>
              </a:rPr>
              <a:t>11</a:t>
            </a:r>
            <a:r>
              <a:rPr lang="ja-JP" altLang="en-US" dirty="0">
                <a:latin typeface="+mj-ea"/>
                <a:ea typeface="+mj-ea"/>
              </a:rPr>
              <a:t>月</a:t>
            </a:r>
            <a:r>
              <a:rPr lang="en-US" altLang="ja-JP" dirty="0">
                <a:latin typeface="+mj-ea"/>
                <a:ea typeface="+mj-ea"/>
              </a:rPr>
              <a:t>13</a:t>
            </a:r>
            <a:r>
              <a:rPr lang="ja-JP" altLang="en-US" dirty="0">
                <a:latin typeface="+mj-ea"/>
                <a:ea typeface="+mj-ea"/>
              </a:rPr>
              <a:t>日から平成</a:t>
            </a:r>
            <a:r>
              <a:rPr lang="en-US" altLang="ja-JP" dirty="0">
                <a:latin typeface="+mj-ea"/>
                <a:ea typeface="+mj-ea"/>
              </a:rPr>
              <a:t>23</a:t>
            </a:r>
            <a:r>
              <a:rPr lang="ja-JP" altLang="en-US" dirty="0">
                <a:latin typeface="+mj-ea"/>
                <a:ea typeface="+mj-ea"/>
              </a:rPr>
              <a:t>年</a:t>
            </a:r>
            <a:r>
              <a:rPr lang="en-US" altLang="ja-JP" dirty="0">
                <a:latin typeface="+mj-ea"/>
                <a:ea typeface="+mj-ea"/>
              </a:rPr>
              <a:t>3</a:t>
            </a:r>
            <a:r>
              <a:rPr lang="ja-JP" altLang="en-US" dirty="0">
                <a:latin typeface="+mj-ea"/>
                <a:ea typeface="+mj-ea"/>
              </a:rPr>
              <a:t>月</a:t>
            </a:r>
            <a:r>
              <a:rPr lang="en-US" altLang="ja-JP" dirty="0">
                <a:latin typeface="+mj-ea"/>
                <a:ea typeface="+mj-ea"/>
              </a:rPr>
              <a:t>31</a:t>
            </a:r>
            <a:r>
              <a:rPr lang="ja-JP" altLang="en-US" dirty="0">
                <a:latin typeface="+mj-ea"/>
                <a:ea typeface="+mj-ea"/>
              </a:rPr>
              <a:t>日までの</a:t>
            </a:r>
            <a:r>
              <a:rPr lang="en-US" altLang="ja-JP" dirty="0">
                <a:latin typeface="+mj-ea"/>
                <a:ea typeface="+mj-ea"/>
              </a:rPr>
              <a:t>104</a:t>
            </a:r>
            <a:r>
              <a:rPr lang="ja-JP" altLang="en-US" dirty="0" smtClean="0">
                <a:latin typeface="+mj-ea"/>
                <a:ea typeface="+mj-ea"/>
              </a:rPr>
              <a:t>日間、コープ</a:t>
            </a:r>
            <a:r>
              <a:rPr lang="ja-JP" altLang="en-US" dirty="0">
                <a:latin typeface="+mj-ea"/>
                <a:ea typeface="+mj-ea"/>
              </a:rPr>
              <a:t>こうべ西神南店の全面的な協力を得て、生鮮魚介類の販売と同時に「茹でながら」の実演試食販売と旬の魚の食べ方の提案を行い販売を行ったところ</a:t>
            </a:r>
            <a:r>
              <a:rPr lang="ja-JP" altLang="en-US" dirty="0" smtClean="0">
                <a:latin typeface="+mj-ea"/>
                <a:ea typeface="+mj-ea"/>
              </a:rPr>
              <a:t>、</a:t>
            </a:r>
            <a:r>
              <a:rPr lang="ja-JP" altLang="en-US" dirty="0">
                <a:latin typeface="+mj-ea"/>
                <a:ea typeface="+mj-ea"/>
              </a:rPr>
              <a:t>消費者</a:t>
            </a:r>
            <a:r>
              <a:rPr lang="ja-JP" altLang="en-US" dirty="0" smtClean="0">
                <a:latin typeface="+mj-ea"/>
                <a:ea typeface="+mj-ea"/>
              </a:rPr>
              <a:t>（組合員）</a:t>
            </a:r>
            <a:r>
              <a:rPr lang="ja-JP" altLang="en-US" dirty="0">
                <a:latin typeface="+mj-ea"/>
                <a:ea typeface="+mj-ea"/>
              </a:rPr>
              <a:t>の反応も日を追うごとに興味を持って自ら立ち寄る方が増え、ファンになって</a:t>
            </a:r>
            <a:r>
              <a:rPr lang="ja-JP" altLang="en-US" dirty="0" smtClean="0">
                <a:latin typeface="+mj-ea"/>
                <a:ea typeface="+mj-ea"/>
              </a:rPr>
              <a:t>くれた消費者（組合員）も</a:t>
            </a:r>
            <a:r>
              <a:rPr lang="ja-JP" altLang="en-US" dirty="0">
                <a:latin typeface="+mj-ea"/>
                <a:ea typeface="+mj-ea"/>
              </a:rPr>
              <a:t>少人数（</a:t>
            </a:r>
            <a:r>
              <a:rPr lang="en-US" altLang="ja-JP" dirty="0">
                <a:latin typeface="+mj-ea"/>
                <a:ea typeface="+mj-ea"/>
              </a:rPr>
              <a:t>40</a:t>
            </a:r>
            <a:r>
              <a:rPr lang="ja-JP" altLang="en-US" dirty="0">
                <a:latin typeface="+mj-ea"/>
                <a:ea typeface="+mj-ea"/>
              </a:rPr>
              <a:t>名～</a:t>
            </a:r>
            <a:r>
              <a:rPr lang="en-US" altLang="ja-JP" dirty="0">
                <a:latin typeface="+mj-ea"/>
                <a:ea typeface="+mj-ea"/>
              </a:rPr>
              <a:t>50</a:t>
            </a:r>
            <a:r>
              <a:rPr lang="ja-JP" altLang="en-US" dirty="0">
                <a:latin typeface="+mj-ea"/>
                <a:ea typeface="+mj-ea"/>
              </a:rPr>
              <a:t>名くらい）ではあるが獲得することができた。</a:t>
            </a:r>
          </a:p>
        </p:txBody>
      </p:sp>
    </p:spTree>
    <p:extLst>
      <p:ext uri="{BB962C8B-B14F-4D97-AF65-F5344CB8AC3E}">
        <p14:creationId xmlns:p14="http://schemas.microsoft.com/office/powerpoint/2010/main" val="467496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06081" y="3717032"/>
            <a:ext cx="8098365" cy="1477328"/>
          </a:xfrm>
          <a:prstGeom prst="rect">
            <a:avLst/>
          </a:prstGeom>
        </p:spPr>
        <p:txBody>
          <a:bodyPr wrap="square">
            <a:spAutoFit/>
          </a:bodyPr>
          <a:lstStyle/>
          <a:p>
            <a:r>
              <a:rPr lang="ja-JP" altLang="en-US" dirty="0" smtClean="0"/>
              <a:t>採算</a:t>
            </a:r>
            <a:r>
              <a:rPr lang="ja-JP" altLang="en-US" dirty="0"/>
              <a:t>ベースにのせることが必要であり</a:t>
            </a:r>
            <a:r>
              <a:rPr lang="ja-JP" altLang="en-US" dirty="0" smtClean="0"/>
              <a:t>、</a:t>
            </a:r>
            <a:endParaRPr lang="en-US" altLang="ja-JP" dirty="0" smtClean="0"/>
          </a:p>
          <a:p>
            <a:r>
              <a:rPr lang="ja-JP" altLang="en-US" dirty="0" smtClean="0">
                <a:solidFill>
                  <a:srgbClr val="FF0000"/>
                </a:solidFill>
              </a:rPr>
              <a:t>常設</a:t>
            </a:r>
            <a:r>
              <a:rPr lang="ja-JP" altLang="en-US" dirty="0">
                <a:solidFill>
                  <a:srgbClr val="FF0000"/>
                </a:solidFill>
              </a:rPr>
              <a:t>（固定）型</a:t>
            </a:r>
            <a:r>
              <a:rPr lang="ja-JP" altLang="en-US" dirty="0"/>
              <a:t>から</a:t>
            </a:r>
            <a:r>
              <a:rPr lang="ja-JP" altLang="en-US" dirty="0">
                <a:solidFill>
                  <a:srgbClr val="FF0000"/>
                </a:solidFill>
              </a:rPr>
              <a:t>エリア移動型</a:t>
            </a:r>
            <a:r>
              <a:rPr lang="ja-JP" altLang="en-US" dirty="0"/>
              <a:t>（実施日固定型）への変更</a:t>
            </a:r>
            <a:r>
              <a:rPr lang="ja-JP" altLang="en-US" dirty="0" smtClean="0"/>
              <a:t>、</a:t>
            </a:r>
            <a:endParaRPr lang="en-US" altLang="ja-JP" dirty="0" smtClean="0"/>
          </a:p>
          <a:p>
            <a:r>
              <a:rPr lang="ja-JP" altLang="en-US" dirty="0" smtClean="0">
                <a:solidFill>
                  <a:srgbClr val="FF0000"/>
                </a:solidFill>
              </a:rPr>
              <a:t>季節的</a:t>
            </a:r>
            <a:r>
              <a:rPr lang="ja-JP" altLang="en-US" dirty="0">
                <a:solidFill>
                  <a:srgbClr val="FF0000"/>
                </a:solidFill>
              </a:rPr>
              <a:t>な旬の魚を選定した単品訴求型</a:t>
            </a:r>
            <a:r>
              <a:rPr lang="ja-JP" altLang="en-US" dirty="0"/>
              <a:t>などあらゆる角度から販売方法の検証を重ね、消費者の反応を確認しながら事業を展開する必要があり、今後改良を加えて、次の展開を</a:t>
            </a:r>
            <a:r>
              <a:rPr lang="ja-JP" altLang="en-US" dirty="0" smtClean="0"/>
              <a:t>図る必要がある。</a:t>
            </a:r>
            <a:endParaRPr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1451257286"/>
              </p:ext>
            </p:extLst>
          </p:nvPr>
        </p:nvGraphicFramePr>
        <p:xfrm>
          <a:off x="1206892" y="620688"/>
          <a:ext cx="6696744" cy="2880318"/>
        </p:xfrm>
        <a:graphic>
          <a:graphicData uri="http://schemas.openxmlformats.org/drawingml/2006/table">
            <a:tbl>
              <a:tblPr firstRow="1" bandRow="1">
                <a:tableStyleId>{5C22544A-7EE6-4342-B048-85BDC9FD1C3A}</a:tableStyleId>
              </a:tblPr>
              <a:tblGrid>
                <a:gridCol w="2232248"/>
                <a:gridCol w="2232248"/>
                <a:gridCol w="2232248"/>
              </a:tblGrid>
              <a:tr h="480053">
                <a:tc>
                  <a:txBody>
                    <a:bodyPr/>
                    <a:lstStyle/>
                    <a:p>
                      <a:pPr algn="ctr"/>
                      <a:endParaRPr kumimoji="1" lang="ja-JP" altLang="en-US" dirty="0"/>
                    </a:p>
                  </a:txBody>
                  <a:tcPr/>
                </a:tc>
                <a:tc>
                  <a:txBody>
                    <a:bodyPr/>
                    <a:lstStyle/>
                    <a:p>
                      <a:pPr algn="ctr"/>
                      <a:r>
                        <a:rPr kumimoji="1" lang="ja-JP" altLang="en-US" dirty="0" smtClean="0"/>
                        <a:t>販売計画</a:t>
                      </a:r>
                      <a:endParaRPr kumimoji="1" lang="ja-JP" altLang="en-US" dirty="0"/>
                    </a:p>
                  </a:txBody>
                  <a:tcPr/>
                </a:tc>
                <a:tc>
                  <a:txBody>
                    <a:bodyPr/>
                    <a:lstStyle/>
                    <a:p>
                      <a:pPr algn="ctr"/>
                      <a:r>
                        <a:rPr kumimoji="1" lang="ja-JP" altLang="en-US" dirty="0" smtClean="0"/>
                        <a:t>販売実績</a:t>
                      </a:r>
                      <a:endParaRPr kumimoji="1" lang="ja-JP" altLang="en-US" dirty="0"/>
                    </a:p>
                  </a:txBody>
                  <a:tcPr/>
                </a:tc>
              </a:tr>
              <a:tr h="480053">
                <a:tc>
                  <a:txBody>
                    <a:bodyPr/>
                    <a:lstStyle/>
                    <a:p>
                      <a:pPr algn="dist"/>
                      <a:r>
                        <a:rPr kumimoji="1" lang="ja-JP" altLang="en-US" dirty="0" smtClean="0"/>
                        <a:t>売　上　高</a:t>
                      </a:r>
                      <a:endParaRPr kumimoji="1" lang="ja-JP" altLang="en-US" dirty="0"/>
                    </a:p>
                  </a:txBody>
                  <a:tcPr/>
                </a:tc>
                <a:tc>
                  <a:txBody>
                    <a:bodyPr/>
                    <a:lstStyle/>
                    <a:p>
                      <a:pPr algn="r"/>
                      <a:r>
                        <a:rPr kumimoji="1" lang="ja-JP" altLang="en-US" dirty="0" smtClean="0"/>
                        <a:t>２，５２０千円</a:t>
                      </a:r>
                      <a:endParaRPr kumimoji="1" lang="ja-JP" altLang="en-US" dirty="0"/>
                    </a:p>
                  </a:txBody>
                  <a:tcPr/>
                </a:tc>
                <a:tc>
                  <a:txBody>
                    <a:bodyPr/>
                    <a:lstStyle/>
                    <a:p>
                      <a:pPr algn="r"/>
                      <a:r>
                        <a:rPr kumimoji="1" lang="ja-JP" altLang="en-US" dirty="0" smtClean="0"/>
                        <a:t>６，３７０千円</a:t>
                      </a:r>
                      <a:endParaRPr kumimoji="1" lang="ja-JP" altLang="en-US" dirty="0"/>
                    </a:p>
                  </a:txBody>
                  <a:tcPr/>
                </a:tc>
              </a:tr>
              <a:tr h="480053">
                <a:tc>
                  <a:txBody>
                    <a:bodyPr/>
                    <a:lstStyle/>
                    <a:p>
                      <a:pPr algn="dist"/>
                      <a:r>
                        <a:rPr kumimoji="1" lang="ja-JP" altLang="en-US" dirty="0" smtClean="0"/>
                        <a:t>材　料　費</a:t>
                      </a:r>
                      <a:endParaRPr kumimoji="1" lang="ja-JP" altLang="en-US" dirty="0"/>
                    </a:p>
                  </a:txBody>
                  <a:tcPr/>
                </a:tc>
                <a:tc>
                  <a:txBody>
                    <a:bodyPr/>
                    <a:lstStyle/>
                    <a:p>
                      <a:pPr algn="r"/>
                      <a:r>
                        <a:rPr kumimoji="1" lang="ja-JP" altLang="en-US" dirty="0" smtClean="0"/>
                        <a:t>１，６８０千円</a:t>
                      </a:r>
                      <a:endParaRPr kumimoji="1" lang="ja-JP" altLang="en-US" dirty="0"/>
                    </a:p>
                  </a:txBody>
                  <a:tcPr/>
                </a:tc>
                <a:tc>
                  <a:txBody>
                    <a:bodyPr/>
                    <a:lstStyle/>
                    <a:p>
                      <a:pPr algn="r"/>
                      <a:r>
                        <a:rPr kumimoji="1" lang="ja-JP" altLang="en-US" dirty="0" smtClean="0"/>
                        <a:t>４，６４９千円</a:t>
                      </a:r>
                      <a:endParaRPr kumimoji="1" lang="ja-JP" altLang="en-US" dirty="0"/>
                    </a:p>
                  </a:txBody>
                  <a:tcPr/>
                </a:tc>
              </a:tr>
              <a:tr h="480053">
                <a:tc>
                  <a:txBody>
                    <a:bodyPr/>
                    <a:lstStyle/>
                    <a:p>
                      <a:pPr algn="dist"/>
                      <a:r>
                        <a:rPr kumimoji="1" lang="ja-JP" altLang="en-US" dirty="0" smtClean="0"/>
                        <a:t>人件費等</a:t>
                      </a:r>
                      <a:endParaRPr kumimoji="1" lang="ja-JP" altLang="en-US" dirty="0"/>
                    </a:p>
                  </a:txBody>
                  <a:tcPr/>
                </a:tc>
                <a:tc>
                  <a:txBody>
                    <a:bodyPr/>
                    <a:lstStyle/>
                    <a:p>
                      <a:pPr algn="r"/>
                      <a:r>
                        <a:rPr kumimoji="1" lang="ja-JP" altLang="en-US" dirty="0" smtClean="0"/>
                        <a:t>４，８０６千円</a:t>
                      </a:r>
                      <a:endParaRPr kumimoji="1" lang="ja-JP" altLang="en-US" dirty="0"/>
                    </a:p>
                  </a:txBody>
                  <a:tcPr/>
                </a:tc>
                <a:tc>
                  <a:txBody>
                    <a:bodyPr/>
                    <a:lstStyle/>
                    <a:p>
                      <a:pPr algn="r"/>
                      <a:r>
                        <a:rPr kumimoji="1" lang="ja-JP" altLang="en-US" dirty="0" smtClean="0"/>
                        <a:t>３，０６８千円</a:t>
                      </a:r>
                      <a:endParaRPr kumimoji="1" lang="ja-JP" altLang="en-US" dirty="0"/>
                    </a:p>
                  </a:txBody>
                  <a:tcPr/>
                </a:tc>
              </a:tr>
              <a:tr h="480053">
                <a:tc>
                  <a:txBody>
                    <a:bodyPr/>
                    <a:lstStyle/>
                    <a:p>
                      <a:pPr algn="dist"/>
                      <a:r>
                        <a:rPr kumimoji="1" lang="ja-JP" altLang="en-US" dirty="0" smtClean="0"/>
                        <a:t>販売用備品費</a:t>
                      </a:r>
                      <a:endParaRPr kumimoji="1" lang="ja-JP" altLang="en-US" dirty="0"/>
                    </a:p>
                  </a:txBody>
                  <a:tcPr/>
                </a:tc>
                <a:tc>
                  <a:txBody>
                    <a:bodyPr/>
                    <a:lstStyle/>
                    <a:p>
                      <a:pPr algn="r"/>
                      <a:r>
                        <a:rPr kumimoji="1" lang="ja-JP" altLang="en-US" dirty="0" smtClean="0"/>
                        <a:t>１，５６０千円</a:t>
                      </a:r>
                      <a:endParaRPr kumimoji="1" lang="ja-JP" altLang="en-US" dirty="0"/>
                    </a:p>
                  </a:txBody>
                  <a:tcPr/>
                </a:tc>
                <a:tc>
                  <a:txBody>
                    <a:bodyPr/>
                    <a:lstStyle/>
                    <a:p>
                      <a:pPr algn="r"/>
                      <a:r>
                        <a:rPr kumimoji="1" lang="ja-JP" altLang="en-US" dirty="0" smtClean="0"/>
                        <a:t>１，５６４千円</a:t>
                      </a:r>
                      <a:endParaRPr kumimoji="1" lang="ja-JP" altLang="en-US" dirty="0"/>
                    </a:p>
                  </a:txBody>
                  <a:tcPr/>
                </a:tc>
              </a:tr>
              <a:tr h="480053">
                <a:tc>
                  <a:txBody>
                    <a:bodyPr/>
                    <a:lstStyle/>
                    <a:p>
                      <a:pPr algn="dist"/>
                      <a:r>
                        <a:rPr kumimoji="1" lang="ja-JP" altLang="en-US" dirty="0" smtClean="0"/>
                        <a:t>計</a:t>
                      </a:r>
                      <a:endParaRPr kumimoji="1" lang="ja-JP" altLang="en-US" dirty="0"/>
                    </a:p>
                  </a:txBody>
                  <a:tcPr/>
                </a:tc>
                <a:tc>
                  <a:txBody>
                    <a:bodyPr/>
                    <a:lstStyle/>
                    <a:p>
                      <a:pPr algn="r"/>
                      <a:r>
                        <a:rPr kumimoji="1" lang="ja-JP" altLang="en-US" dirty="0" smtClean="0"/>
                        <a:t>△５，５２６千円</a:t>
                      </a:r>
                      <a:endParaRPr kumimoji="1" lang="ja-JP" altLang="en-US" dirty="0"/>
                    </a:p>
                  </a:txBody>
                  <a:tcPr/>
                </a:tc>
                <a:tc>
                  <a:txBody>
                    <a:bodyPr/>
                    <a:lstStyle/>
                    <a:p>
                      <a:pPr algn="r"/>
                      <a:r>
                        <a:rPr kumimoji="1" lang="ja-JP" altLang="en-US" dirty="0" smtClean="0"/>
                        <a:t>△２，９１１千円</a:t>
                      </a:r>
                      <a:endParaRPr kumimoji="1" lang="ja-JP" altLang="en-US" dirty="0"/>
                    </a:p>
                  </a:txBody>
                  <a:tcPr/>
                </a:tc>
              </a:tr>
            </a:tbl>
          </a:graphicData>
        </a:graphic>
      </p:graphicFrame>
      <p:sp>
        <p:nvSpPr>
          <p:cNvPr id="2" name="下矢印 1"/>
          <p:cNvSpPr/>
          <p:nvPr/>
        </p:nvSpPr>
        <p:spPr>
          <a:xfrm>
            <a:off x="4214493" y="5244954"/>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70078" y="5786953"/>
            <a:ext cx="7848870" cy="369332"/>
          </a:xfrm>
          <a:prstGeom prst="rect">
            <a:avLst/>
          </a:prstGeom>
          <a:noFill/>
        </p:spPr>
        <p:txBody>
          <a:bodyPr wrap="square" rtlCol="0">
            <a:spAutoFit/>
          </a:bodyPr>
          <a:lstStyle/>
          <a:p>
            <a:pPr algn="ctr"/>
            <a:r>
              <a:rPr kumimoji="1" lang="ja-JP" altLang="en-US" dirty="0" smtClean="0"/>
              <a:t>平成２５年６月　コープこうべより地魚推進プロジェクトの協力依頼</a:t>
            </a:r>
            <a:endParaRPr kumimoji="1" lang="ja-JP" altLang="en-US" dirty="0"/>
          </a:p>
        </p:txBody>
      </p:sp>
    </p:spTree>
    <p:extLst>
      <p:ext uri="{BB962C8B-B14F-4D97-AF65-F5344CB8AC3E}">
        <p14:creationId xmlns:p14="http://schemas.microsoft.com/office/powerpoint/2010/main" val="2032118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0648"/>
            <a:ext cx="8686800" cy="838200"/>
          </a:xfrm>
        </p:spPr>
        <p:txBody>
          <a:bodyPr>
            <a:normAutofit/>
          </a:bodyPr>
          <a:lstStyle/>
          <a:p>
            <a:r>
              <a:rPr lang="ja-JP" altLang="en-US" sz="4400" b="1" i="1" dirty="0" smtClean="0"/>
              <a:t>ＳＥＡＴ</a:t>
            </a:r>
            <a:r>
              <a:rPr lang="en-US" altLang="ja-JP" sz="4400" b="1" i="1" dirty="0" smtClean="0"/>
              <a:t>-</a:t>
            </a:r>
            <a:r>
              <a:rPr lang="ja-JP" altLang="en-US" sz="4400" b="1" i="1" dirty="0" smtClean="0"/>
              <a:t>ＣＬＵＢについて</a:t>
            </a:r>
            <a:endParaRPr kumimoji="1" lang="ja-JP" altLang="en-US" sz="4400" b="1" i="1" dirty="0"/>
          </a:p>
        </p:txBody>
      </p:sp>
      <p:sp>
        <p:nvSpPr>
          <p:cNvPr id="3" name="コンテンツ プレースホルダー 2"/>
          <p:cNvSpPr>
            <a:spLocks noGrp="1"/>
          </p:cNvSpPr>
          <p:nvPr>
            <p:ph idx="1"/>
          </p:nvPr>
        </p:nvSpPr>
        <p:spPr>
          <a:xfrm>
            <a:off x="683568" y="1772816"/>
            <a:ext cx="8064896" cy="2016224"/>
          </a:xfrm>
        </p:spPr>
        <p:txBody>
          <a:bodyPr>
            <a:normAutofit fontScale="92500" lnSpcReduction="20000"/>
          </a:bodyPr>
          <a:lstStyle/>
          <a:p>
            <a:pPr marL="0" indent="0">
              <a:buNone/>
            </a:pPr>
            <a:r>
              <a:rPr lang="ja-JP" altLang="en-US" sz="2800" dirty="0" smtClean="0"/>
              <a:t>消費者の魚離れに対する危機感から、漁業者側からの情報発信を積極的に行う必要性を強く感じ、</a:t>
            </a:r>
            <a:endParaRPr lang="en-US" altLang="ja-JP" sz="2800" dirty="0" smtClean="0"/>
          </a:p>
          <a:p>
            <a:pPr marL="0" indent="0">
              <a:buNone/>
            </a:pPr>
            <a:endParaRPr lang="en-US" altLang="ja-JP" sz="2800" dirty="0" smtClean="0"/>
          </a:p>
          <a:p>
            <a:pPr marL="0" indent="0">
              <a:buNone/>
            </a:pPr>
            <a:r>
              <a:rPr lang="ja-JP" altLang="en-US" sz="2800" dirty="0" smtClean="0"/>
              <a:t>☆消費者と魚・漁業をつなぐ窓口として</a:t>
            </a:r>
            <a:endParaRPr lang="en-US" altLang="ja-JP" sz="2800" dirty="0" smtClean="0"/>
          </a:p>
          <a:p>
            <a:pPr marL="0" indent="0">
              <a:buNone/>
            </a:pPr>
            <a:r>
              <a:rPr lang="ja-JP" altLang="en-US" sz="2800" dirty="0"/>
              <a:t>　</a:t>
            </a:r>
            <a:r>
              <a:rPr lang="ja-JP" altLang="en-US" sz="2800" dirty="0" smtClean="0"/>
              <a:t>活動することを目的に平成２１年７月に発足</a:t>
            </a:r>
            <a:endParaRPr lang="en-US" altLang="ja-JP" sz="2800" dirty="0" smtClean="0"/>
          </a:p>
          <a:p>
            <a:pPr marL="0" indent="0">
              <a:buNone/>
            </a:pPr>
            <a:endParaRPr kumimoji="1" lang="en-US" altLang="ja-JP" sz="2800" dirty="0"/>
          </a:p>
          <a:p>
            <a:pPr marL="0" indent="0">
              <a:buNone/>
            </a:pPr>
            <a:endParaRPr kumimoji="1" lang="ja-JP" altLang="en-US" sz="2800" dirty="0"/>
          </a:p>
        </p:txBody>
      </p:sp>
      <p:grpSp>
        <p:nvGrpSpPr>
          <p:cNvPr id="4" name="Group 4"/>
          <p:cNvGrpSpPr>
            <a:grpSpLocks/>
          </p:cNvGrpSpPr>
          <p:nvPr/>
        </p:nvGrpSpPr>
        <p:grpSpPr bwMode="auto">
          <a:xfrm>
            <a:off x="2306090" y="4372509"/>
            <a:ext cx="4300538" cy="1287463"/>
            <a:chOff x="1474" y="2296"/>
            <a:chExt cx="2709" cy="811"/>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 y="2596"/>
              <a:ext cx="2709" cy="5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6"/>
            <p:cNvSpPr>
              <a:spLocks noChangeArrowheads="1"/>
            </p:cNvSpPr>
            <p:nvPr/>
          </p:nvSpPr>
          <p:spPr bwMode="auto">
            <a:xfrm>
              <a:off x="1635" y="2296"/>
              <a:ext cx="2342"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ＭＳ Ｐゴシック" charset="-128"/>
                </a:defRPr>
              </a:lvl1pPr>
              <a:lvl2pPr eaLnBrk="0">
                <a:tabLst>
                  <a:tab pos="723900" algn="l"/>
                  <a:tab pos="1447800" algn="l"/>
                  <a:tab pos="2171700" algn="l"/>
                  <a:tab pos="2895600" algn="l"/>
                  <a:tab pos="3619500" algn="l"/>
                </a:tabLst>
                <a:defRPr>
                  <a:solidFill>
                    <a:schemeClr val="tx1"/>
                  </a:solidFill>
                  <a:latin typeface="Arial" charset="0"/>
                  <a:ea typeface="ＭＳ Ｐゴシック" charset="-128"/>
                </a:defRPr>
              </a:lvl2pPr>
              <a:lvl3pPr eaLnBrk="0">
                <a:tabLst>
                  <a:tab pos="723900" algn="l"/>
                  <a:tab pos="1447800" algn="l"/>
                  <a:tab pos="2171700" algn="l"/>
                  <a:tab pos="2895600" algn="l"/>
                  <a:tab pos="3619500" algn="l"/>
                </a:tabLst>
                <a:defRPr>
                  <a:solidFill>
                    <a:schemeClr val="tx1"/>
                  </a:solidFill>
                  <a:latin typeface="Arial" charset="0"/>
                  <a:ea typeface="ＭＳ Ｐゴシック" charset="-128"/>
                </a:defRPr>
              </a:lvl3pPr>
              <a:lvl4pPr eaLnBrk="0">
                <a:tabLst>
                  <a:tab pos="723900" algn="l"/>
                  <a:tab pos="1447800" algn="l"/>
                  <a:tab pos="2171700" algn="l"/>
                  <a:tab pos="2895600" algn="l"/>
                  <a:tab pos="3619500" algn="l"/>
                </a:tabLst>
                <a:defRPr>
                  <a:solidFill>
                    <a:schemeClr val="tx1"/>
                  </a:solidFill>
                  <a:latin typeface="Arial" charset="0"/>
                  <a:ea typeface="ＭＳ Ｐゴシック" charset="-128"/>
                </a:defRPr>
              </a:lvl4pPr>
              <a:lvl5pPr eaLnBrk="0">
                <a:tabLst>
                  <a:tab pos="723900" algn="l"/>
                  <a:tab pos="1447800" algn="l"/>
                  <a:tab pos="2171700" algn="l"/>
                  <a:tab pos="2895600" algn="l"/>
                  <a:tab pos="3619500" algn="l"/>
                </a:tabLst>
                <a:defRPr>
                  <a:solidFill>
                    <a:schemeClr val="tx1"/>
                  </a:solidFill>
                  <a:latin typeface="Arial" charset="0"/>
                  <a:ea typeface="ＭＳ Ｐゴシック"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ＭＳ Ｐゴシック"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ＭＳ Ｐゴシック"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ＭＳ Ｐゴシック"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ＭＳ Ｐゴシック" charset="-128"/>
                </a:defRPr>
              </a:lvl9pPr>
            </a:lstStyle>
            <a:p>
              <a:pPr algn="ctr" eaLnBrk="1"/>
              <a:r>
                <a:rPr lang="ja-JP" altLang="ja-JP" sz="2000" dirty="0">
                  <a:solidFill>
                    <a:srgbClr val="000000"/>
                  </a:solidFill>
                  <a:latin typeface="HGP創英角ｺﾞｼｯｸUB" pitchFamily="48" charset="-128"/>
                  <a:ea typeface="HGP創英角ｺﾞｼｯｸUB" pitchFamily="48" charset="-128"/>
                </a:rPr>
                <a:t>ひょうごのお魚ファンクラブ</a:t>
              </a:r>
            </a:p>
          </p:txBody>
        </p:sp>
      </p:grpSp>
      <p:sp>
        <p:nvSpPr>
          <p:cNvPr id="7" name="Rectangle 7"/>
          <p:cNvSpPr>
            <a:spLocks noChangeArrowheads="1"/>
          </p:cNvSpPr>
          <p:nvPr/>
        </p:nvSpPr>
        <p:spPr bwMode="auto">
          <a:xfrm>
            <a:off x="1163638" y="5733256"/>
            <a:ext cx="2270125"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Lst>
              <a:defRPr>
                <a:solidFill>
                  <a:schemeClr val="tx1"/>
                </a:solidFill>
                <a:latin typeface="Arial" charset="0"/>
                <a:ea typeface="ＭＳ Ｐゴシック" charset="-128"/>
              </a:defRPr>
            </a:lvl1pPr>
            <a:lvl2pPr eaLnBrk="0">
              <a:tabLst>
                <a:tab pos="723900" algn="l"/>
                <a:tab pos="1447800" algn="l"/>
                <a:tab pos="2171700" algn="l"/>
              </a:tabLst>
              <a:defRPr>
                <a:solidFill>
                  <a:schemeClr val="tx1"/>
                </a:solidFill>
                <a:latin typeface="Arial" charset="0"/>
                <a:ea typeface="ＭＳ Ｐゴシック" charset="-128"/>
              </a:defRPr>
            </a:lvl2pPr>
            <a:lvl3pPr eaLnBrk="0">
              <a:tabLst>
                <a:tab pos="723900" algn="l"/>
                <a:tab pos="1447800" algn="l"/>
                <a:tab pos="2171700" algn="l"/>
              </a:tabLst>
              <a:defRPr>
                <a:solidFill>
                  <a:schemeClr val="tx1"/>
                </a:solidFill>
                <a:latin typeface="Arial" charset="0"/>
                <a:ea typeface="ＭＳ Ｐゴシック" charset="-128"/>
              </a:defRPr>
            </a:lvl3pPr>
            <a:lvl4pPr eaLnBrk="0">
              <a:tabLst>
                <a:tab pos="723900" algn="l"/>
                <a:tab pos="1447800" algn="l"/>
                <a:tab pos="2171700" algn="l"/>
              </a:tabLst>
              <a:defRPr>
                <a:solidFill>
                  <a:schemeClr val="tx1"/>
                </a:solidFill>
                <a:latin typeface="Arial" charset="0"/>
                <a:ea typeface="ＭＳ Ｐゴシック" charset="-128"/>
              </a:defRPr>
            </a:lvl4pPr>
            <a:lvl5pPr eaLnBrk="0">
              <a:tabLst>
                <a:tab pos="723900" algn="l"/>
                <a:tab pos="1447800" algn="l"/>
                <a:tab pos="2171700" algn="l"/>
              </a:tabLst>
              <a:defRPr>
                <a:solidFill>
                  <a:schemeClr val="tx1"/>
                </a:solidFill>
                <a:latin typeface="Arial" charset="0"/>
                <a:ea typeface="ＭＳ Ｐゴシック"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9pPr>
          </a:lstStyle>
          <a:p>
            <a:pPr eaLnBrk="1"/>
            <a:r>
              <a:rPr lang="en-US" altLang="ja-JP" sz="4000" dirty="0">
                <a:solidFill>
                  <a:srgbClr val="000000"/>
                </a:solidFill>
                <a:latin typeface="Calibri" pitchFamily="32" charset="0"/>
              </a:rPr>
              <a:t>SEA</a:t>
            </a:r>
            <a:r>
              <a:rPr lang="ja-JP" altLang="ja-JP" sz="4000" dirty="0">
                <a:solidFill>
                  <a:srgbClr val="000000"/>
                </a:solidFill>
                <a:latin typeface="Calibri" pitchFamily="32" charset="0"/>
              </a:rPr>
              <a:t>（海）</a:t>
            </a:r>
            <a:r>
              <a:rPr lang="en-US" altLang="ja-JP" sz="4000" dirty="0">
                <a:solidFill>
                  <a:srgbClr val="000000"/>
                </a:solidFill>
                <a:latin typeface="Calibri" pitchFamily="32" charset="0"/>
              </a:rPr>
              <a:t>+</a:t>
            </a:r>
          </a:p>
        </p:txBody>
      </p:sp>
      <p:sp>
        <p:nvSpPr>
          <p:cNvPr id="8" name="Rectangle 8"/>
          <p:cNvSpPr>
            <a:spLocks noChangeArrowheads="1"/>
          </p:cNvSpPr>
          <p:nvPr/>
        </p:nvSpPr>
        <p:spPr bwMode="auto">
          <a:xfrm>
            <a:off x="3433763" y="5733256"/>
            <a:ext cx="2376488"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Lst>
              <a:defRPr>
                <a:solidFill>
                  <a:schemeClr val="tx1"/>
                </a:solidFill>
                <a:latin typeface="Arial" charset="0"/>
                <a:ea typeface="ＭＳ Ｐゴシック" charset="-128"/>
              </a:defRPr>
            </a:lvl1pPr>
            <a:lvl2pPr eaLnBrk="0">
              <a:tabLst>
                <a:tab pos="723900" algn="l"/>
                <a:tab pos="1447800" algn="l"/>
                <a:tab pos="2171700" algn="l"/>
              </a:tabLst>
              <a:defRPr>
                <a:solidFill>
                  <a:schemeClr val="tx1"/>
                </a:solidFill>
                <a:latin typeface="Arial" charset="0"/>
                <a:ea typeface="ＭＳ Ｐゴシック" charset="-128"/>
              </a:defRPr>
            </a:lvl2pPr>
            <a:lvl3pPr eaLnBrk="0">
              <a:tabLst>
                <a:tab pos="723900" algn="l"/>
                <a:tab pos="1447800" algn="l"/>
                <a:tab pos="2171700" algn="l"/>
              </a:tabLst>
              <a:defRPr>
                <a:solidFill>
                  <a:schemeClr val="tx1"/>
                </a:solidFill>
                <a:latin typeface="Arial" charset="0"/>
                <a:ea typeface="ＭＳ Ｐゴシック" charset="-128"/>
              </a:defRPr>
            </a:lvl3pPr>
            <a:lvl4pPr eaLnBrk="0">
              <a:tabLst>
                <a:tab pos="723900" algn="l"/>
                <a:tab pos="1447800" algn="l"/>
                <a:tab pos="2171700" algn="l"/>
              </a:tabLst>
              <a:defRPr>
                <a:solidFill>
                  <a:schemeClr val="tx1"/>
                </a:solidFill>
                <a:latin typeface="Arial" charset="0"/>
                <a:ea typeface="ＭＳ Ｐゴシック" charset="-128"/>
              </a:defRPr>
            </a:lvl4pPr>
            <a:lvl5pPr eaLnBrk="0">
              <a:tabLst>
                <a:tab pos="723900" algn="l"/>
                <a:tab pos="1447800" algn="l"/>
                <a:tab pos="2171700" algn="l"/>
              </a:tabLst>
              <a:defRPr>
                <a:solidFill>
                  <a:schemeClr val="tx1"/>
                </a:solidFill>
                <a:latin typeface="Arial" charset="0"/>
                <a:ea typeface="ＭＳ Ｐゴシック"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9pPr>
          </a:lstStyle>
          <a:p>
            <a:pPr eaLnBrk="1"/>
            <a:r>
              <a:rPr lang="en-US" altLang="ja-JP" sz="4000" dirty="0">
                <a:solidFill>
                  <a:srgbClr val="000000"/>
                </a:solidFill>
                <a:latin typeface="Calibri" pitchFamily="32" charset="0"/>
              </a:rPr>
              <a:t>EAT</a:t>
            </a:r>
            <a:r>
              <a:rPr lang="ja-JP" altLang="ja-JP" sz="4000" dirty="0">
                <a:solidFill>
                  <a:srgbClr val="000000"/>
                </a:solidFill>
                <a:latin typeface="Calibri" pitchFamily="32" charset="0"/>
              </a:rPr>
              <a:t>（食）</a:t>
            </a:r>
            <a:r>
              <a:rPr lang="en-US" altLang="ja-JP" sz="4000" dirty="0">
                <a:solidFill>
                  <a:srgbClr val="000000"/>
                </a:solidFill>
                <a:latin typeface="Calibri" pitchFamily="32" charset="0"/>
              </a:rPr>
              <a:t>=</a:t>
            </a:r>
          </a:p>
        </p:txBody>
      </p:sp>
      <p:sp>
        <p:nvSpPr>
          <p:cNvPr id="9" name="Rectangle 9"/>
          <p:cNvSpPr>
            <a:spLocks noChangeArrowheads="1"/>
          </p:cNvSpPr>
          <p:nvPr/>
        </p:nvSpPr>
        <p:spPr bwMode="auto">
          <a:xfrm>
            <a:off x="5665788" y="5733256"/>
            <a:ext cx="2259013"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Lst>
              <a:defRPr>
                <a:solidFill>
                  <a:schemeClr val="tx1"/>
                </a:solidFill>
                <a:latin typeface="Arial" charset="0"/>
                <a:ea typeface="ＭＳ Ｐゴシック" charset="-128"/>
              </a:defRPr>
            </a:lvl1pPr>
            <a:lvl2pPr eaLnBrk="0">
              <a:tabLst>
                <a:tab pos="723900" algn="l"/>
                <a:tab pos="1447800" algn="l"/>
                <a:tab pos="2171700" algn="l"/>
              </a:tabLst>
              <a:defRPr>
                <a:solidFill>
                  <a:schemeClr val="tx1"/>
                </a:solidFill>
                <a:latin typeface="Arial" charset="0"/>
                <a:ea typeface="ＭＳ Ｐゴシック" charset="-128"/>
              </a:defRPr>
            </a:lvl2pPr>
            <a:lvl3pPr eaLnBrk="0">
              <a:tabLst>
                <a:tab pos="723900" algn="l"/>
                <a:tab pos="1447800" algn="l"/>
                <a:tab pos="2171700" algn="l"/>
              </a:tabLst>
              <a:defRPr>
                <a:solidFill>
                  <a:schemeClr val="tx1"/>
                </a:solidFill>
                <a:latin typeface="Arial" charset="0"/>
                <a:ea typeface="ＭＳ Ｐゴシック" charset="-128"/>
              </a:defRPr>
            </a:lvl3pPr>
            <a:lvl4pPr eaLnBrk="0">
              <a:tabLst>
                <a:tab pos="723900" algn="l"/>
                <a:tab pos="1447800" algn="l"/>
                <a:tab pos="2171700" algn="l"/>
              </a:tabLst>
              <a:defRPr>
                <a:solidFill>
                  <a:schemeClr val="tx1"/>
                </a:solidFill>
                <a:latin typeface="Arial" charset="0"/>
                <a:ea typeface="ＭＳ Ｐゴシック" charset="-128"/>
              </a:defRPr>
            </a:lvl4pPr>
            <a:lvl5pPr eaLnBrk="0">
              <a:tabLst>
                <a:tab pos="723900" algn="l"/>
                <a:tab pos="1447800" algn="l"/>
                <a:tab pos="2171700" algn="l"/>
              </a:tabLst>
              <a:defRPr>
                <a:solidFill>
                  <a:schemeClr val="tx1"/>
                </a:solidFill>
                <a:latin typeface="Arial" charset="0"/>
                <a:ea typeface="ＭＳ Ｐゴシック"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ＭＳ Ｐゴシック" charset="-128"/>
              </a:defRPr>
            </a:lvl9pPr>
          </a:lstStyle>
          <a:p>
            <a:pPr eaLnBrk="1"/>
            <a:r>
              <a:rPr lang="en-US" altLang="ja-JP" sz="4000" dirty="0">
                <a:solidFill>
                  <a:srgbClr val="000000"/>
                </a:solidFill>
                <a:latin typeface="Calibri" pitchFamily="32" charset="0"/>
              </a:rPr>
              <a:t>SEAT</a:t>
            </a:r>
            <a:r>
              <a:rPr lang="ja-JP" altLang="ja-JP" sz="4000" dirty="0">
                <a:solidFill>
                  <a:srgbClr val="000000"/>
                </a:solidFill>
                <a:latin typeface="Calibri" pitchFamily="32" charset="0"/>
              </a:rPr>
              <a:t>（席）</a:t>
            </a:r>
          </a:p>
        </p:txBody>
      </p:sp>
      <p:sp>
        <p:nvSpPr>
          <p:cNvPr id="10" name="スライド番号プレースホルダー 9"/>
          <p:cNvSpPr>
            <a:spLocks noGrp="1"/>
          </p:cNvSpPr>
          <p:nvPr>
            <p:ph type="sldNum" sz="quarter" idx="12"/>
          </p:nvPr>
        </p:nvSpPr>
        <p:spPr/>
        <p:txBody>
          <a:bodyPr/>
          <a:lstStyle/>
          <a:p>
            <a:fld id="{F6AA291A-56EF-41CB-A6A3-F210C516E4AE}" type="slidenum">
              <a:rPr kumimoji="1" lang="ja-JP" altLang="en-US" smtClean="0"/>
              <a:t>2</a:t>
            </a:fld>
            <a:endParaRPr kumimoji="1" lang="ja-JP" altLang="en-US"/>
          </a:p>
        </p:txBody>
      </p:sp>
    </p:spTree>
    <p:extLst>
      <p:ext uri="{BB962C8B-B14F-4D97-AF65-F5344CB8AC3E}">
        <p14:creationId xmlns:p14="http://schemas.microsoft.com/office/powerpoint/2010/main" val="20102500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7585" y="260648"/>
            <a:ext cx="8686800" cy="838200"/>
          </a:xfrm>
        </p:spPr>
        <p:txBody>
          <a:bodyPr/>
          <a:lstStyle/>
          <a:p>
            <a:r>
              <a:rPr lang="ja-JP" altLang="en-US" dirty="0"/>
              <a:t>ひょうごの地魚推進プロジェクト</a:t>
            </a:r>
            <a:endParaRPr kumimoji="1" lang="ja-JP" alt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904" y="1709666"/>
            <a:ext cx="1840565" cy="184882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395536" y="1141361"/>
            <a:ext cx="8280920" cy="2985433"/>
          </a:xfrm>
          <a:prstGeom prst="rect">
            <a:avLst/>
          </a:prstGeom>
        </p:spPr>
        <p:txBody>
          <a:bodyPr wrap="square">
            <a:spAutoFit/>
          </a:bodyPr>
          <a:lstStyle/>
          <a:p>
            <a:pPr marL="365125" lvl="0" indent="-282575" fontAlgn="base">
              <a:spcBef>
                <a:spcPct val="20000"/>
              </a:spcBef>
              <a:spcAft>
                <a:spcPct val="0"/>
              </a:spcAft>
              <a:buClr>
                <a:srgbClr val="000099"/>
              </a:buClr>
              <a:buSzPct val="125000"/>
            </a:pPr>
            <a:r>
              <a:rPr lang="en-US" altLang="ja-JP" sz="2000" b="1" u="sng" dirty="0">
                <a:solidFill>
                  <a:prstClr val="black"/>
                </a:solidFill>
                <a:latin typeface="Arial Unicode MS" pitchFamily="50" charset="-128"/>
                <a:ea typeface="Arial Unicode MS" pitchFamily="50" charset="-128"/>
                <a:cs typeface="Arial Unicode MS" pitchFamily="50" charset="-128"/>
              </a:rPr>
              <a:t>◆</a:t>
            </a:r>
            <a:r>
              <a:rPr lang="ja-JP" altLang="en-US" sz="2000" b="1" u="sng" dirty="0">
                <a:solidFill>
                  <a:prstClr val="black"/>
                </a:solidFill>
                <a:latin typeface="Arial Unicode MS" pitchFamily="50" charset="-128"/>
                <a:ea typeface="Arial Unicode MS" pitchFamily="50" charset="-128"/>
                <a:cs typeface="Arial Unicode MS" pitchFamily="50" charset="-128"/>
              </a:rPr>
              <a:t>概要</a:t>
            </a:r>
            <a:r>
              <a:rPr lang="ja-JP" altLang="en-US" sz="2000" u="sng" dirty="0">
                <a:solidFill>
                  <a:prstClr val="black"/>
                </a:solidFill>
                <a:latin typeface="Arial Unicode MS" pitchFamily="50" charset="-128"/>
                <a:ea typeface="Arial Unicode MS" pitchFamily="50" charset="-128"/>
                <a:cs typeface="Arial Unicode MS" pitchFamily="50" charset="-128"/>
              </a:rPr>
              <a:t>　</a:t>
            </a:r>
          </a:p>
          <a:p>
            <a:pPr marL="365125" lvl="0" indent="-282575" fontAlgn="base">
              <a:spcBef>
                <a:spcPct val="20000"/>
              </a:spcBef>
              <a:spcAft>
                <a:spcPct val="0"/>
              </a:spcAft>
              <a:buClr>
                <a:srgbClr val="000099"/>
              </a:buClr>
              <a:buSzPct val="125000"/>
            </a:pPr>
            <a:r>
              <a:rPr lang="ja-JP" altLang="en-US" sz="2000" dirty="0" smtClean="0">
                <a:solidFill>
                  <a:prstClr val="black"/>
                </a:solidFill>
                <a:latin typeface="Arial Unicode MS" pitchFamily="50" charset="-128"/>
                <a:ea typeface="Arial Unicode MS" pitchFamily="50" charset="-128"/>
                <a:cs typeface="Arial Unicode MS" pitchFamily="50" charset="-128"/>
              </a:rPr>
              <a:t>・</a:t>
            </a:r>
            <a:r>
              <a:rPr lang="ja-JP" altLang="ja-JP" sz="2000" dirty="0">
                <a:solidFill>
                  <a:prstClr val="black"/>
                </a:solidFill>
                <a:latin typeface="Arial Unicode MS" pitchFamily="50" charset="-128"/>
                <a:ea typeface="Arial Unicode MS" pitchFamily="50" charset="-128"/>
                <a:cs typeface="Arial Unicode MS" pitchFamily="50" charset="-128"/>
              </a:rPr>
              <a:t>コープこうべ</a:t>
            </a:r>
            <a:r>
              <a:rPr lang="ja-JP" altLang="ja-JP" sz="2000" dirty="0" smtClean="0">
                <a:solidFill>
                  <a:prstClr val="black"/>
                </a:solidFill>
                <a:latin typeface="Arial Unicode MS" pitchFamily="50" charset="-128"/>
                <a:ea typeface="Arial Unicode MS" pitchFamily="50" charset="-128"/>
                <a:cs typeface="Arial Unicode MS" pitchFamily="50" charset="-128"/>
              </a:rPr>
              <a:t>、</a:t>
            </a:r>
            <a:r>
              <a:rPr lang="ja-JP" altLang="ja-JP" sz="2000" dirty="0">
                <a:solidFill>
                  <a:prstClr val="black"/>
                </a:solidFill>
                <a:latin typeface="Arial Unicode MS" pitchFamily="50" charset="-128"/>
                <a:ea typeface="Arial Unicode MS" pitchFamily="50" charset="-128"/>
                <a:cs typeface="Arial Unicode MS" pitchFamily="50" charset="-128"/>
              </a:rPr>
              <a:t>兵庫県</a:t>
            </a:r>
            <a:r>
              <a:rPr lang="ja-JP" altLang="ja-JP" sz="2000" dirty="0" smtClean="0">
                <a:solidFill>
                  <a:prstClr val="black"/>
                </a:solidFill>
                <a:latin typeface="Arial Unicode MS" pitchFamily="50" charset="-128"/>
                <a:ea typeface="Arial Unicode MS" pitchFamily="50" charset="-128"/>
                <a:cs typeface="Arial Unicode MS" pitchFamily="50" charset="-128"/>
              </a:rPr>
              <a:t>漁連の</a:t>
            </a:r>
            <a:r>
              <a:rPr lang="ja-JP" altLang="ja-JP" sz="2000" dirty="0">
                <a:solidFill>
                  <a:prstClr val="black"/>
                </a:solidFill>
                <a:latin typeface="Arial Unicode MS" pitchFamily="50" charset="-128"/>
                <a:ea typeface="Arial Unicode MS" pitchFamily="50" charset="-128"/>
                <a:cs typeface="Arial Unicode MS" pitchFamily="50" charset="-128"/>
              </a:rPr>
              <a:t>両者が連携し、</a:t>
            </a:r>
            <a:endParaRPr lang="en-US" altLang="ja-JP" sz="2000" dirty="0">
              <a:solidFill>
                <a:prstClr val="black"/>
              </a:solidFill>
              <a:latin typeface="Arial Unicode MS" pitchFamily="50" charset="-128"/>
              <a:ea typeface="Arial Unicode MS" pitchFamily="50" charset="-128"/>
              <a:cs typeface="Arial Unicode MS" pitchFamily="50" charset="-128"/>
            </a:endParaRPr>
          </a:p>
          <a:p>
            <a:pPr marL="365125" lvl="0" indent="-282575" fontAlgn="base">
              <a:spcBef>
                <a:spcPct val="20000"/>
              </a:spcBef>
              <a:spcAft>
                <a:spcPct val="0"/>
              </a:spcAft>
              <a:buClr>
                <a:srgbClr val="000099"/>
              </a:buClr>
              <a:buSzPct val="125000"/>
            </a:pPr>
            <a:r>
              <a:rPr lang="ja-JP" altLang="en-US" sz="2000" dirty="0">
                <a:solidFill>
                  <a:prstClr val="black"/>
                </a:solidFill>
                <a:latin typeface="Arial Unicode MS" pitchFamily="50" charset="-128"/>
                <a:ea typeface="Arial Unicode MS" pitchFamily="50" charset="-128"/>
                <a:cs typeface="Arial Unicode MS" pitchFamily="50" charset="-128"/>
              </a:rPr>
              <a:t>　</a:t>
            </a:r>
            <a:r>
              <a:rPr lang="ja-JP" altLang="ja-JP" sz="2000" dirty="0">
                <a:solidFill>
                  <a:prstClr val="black"/>
                </a:solidFill>
                <a:latin typeface="Arial Unicode MS" pitchFamily="50" charset="-128"/>
                <a:ea typeface="Arial Unicode MS" pitchFamily="50" charset="-128"/>
                <a:cs typeface="Arial Unicode MS" pitchFamily="50" charset="-128"/>
              </a:rPr>
              <a:t>兵庫県産の魚の</a:t>
            </a:r>
            <a:r>
              <a:rPr lang="ja-JP" altLang="en-US" sz="2000" dirty="0">
                <a:solidFill>
                  <a:prstClr val="black"/>
                </a:solidFill>
                <a:latin typeface="Arial Unicode MS" pitchFamily="50" charset="-128"/>
                <a:ea typeface="Arial Unicode MS" pitchFamily="50" charset="-128"/>
                <a:cs typeface="Arial Unicode MS" pitchFamily="50" charset="-128"/>
              </a:rPr>
              <a:t>「</a:t>
            </a:r>
            <a:r>
              <a:rPr lang="ja-JP" altLang="ja-JP" sz="2000" dirty="0">
                <a:solidFill>
                  <a:prstClr val="black"/>
                </a:solidFill>
                <a:latin typeface="Arial Unicode MS" pitchFamily="50" charset="-128"/>
                <a:ea typeface="Arial Unicode MS" pitchFamily="50" charset="-128"/>
                <a:cs typeface="Arial Unicode MS" pitchFamily="50" charset="-128"/>
              </a:rPr>
              <a:t>おい</a:t>
            </a:r>
            <a:r>
              <a:rPr lang="ja-JP" altLang="en-US" sz="2000" dirty="0">
                <a:solidFill>
                  <a:prstClr val="black"/>
                </a:solidFill>
                <a:latin typeface="Arial Unicode MS" pitchFamily="50" charset="-128"/>
                <a:ea typeface="Arial Unicode MS" pitchFamily="50" charset="-128"/>
                <a:cs typeface="Arial Unicode MS" pitchFamily="50" charset="-128"/>
              </a:rPr>
              <a:t>し</a:t>
            </a:r>
            <a:r>
              <a:rPr lang="ja-JP" altLang="ja-JP" sz="2000" dirty="0">
                <a:solidFill>
                  <a:prstClr val="black"/>
                </a:solidFill>
                <a:latin typeface="Arial Unicode MS" pitchFamily="50" charset="-128"/>
                <a:ea typeface="Arial Unicode MS" pitchFamily="50" charset="-128"/>
                <a:cs typeface="Arial Unicode MS" pitchFamily="50" charset="-128"/>
              </a:rPr>
              <a:t>さ</a:t>
            </a:r>
            <a:r>
              <a:rPr lang="ja-JP" altLang="en-US" sz="2000" dirty="0">
                <a:solidFill>
                  <a:prstClr val="black"/>
                </a:solidFill>
                <a:latin typeface="Arial Unicode MS" pitchFamily="50" charset="-128"/>
                <a:ea typeface="Arial Unicode MS" pitchFamily="50" charset="-128"/>
                <a:cs typeface="Arial Unicode MS" pitchFamily="50" charset="-128"/>
              </a:rPr>
              <a:t>」</a:t>
            </a:r>
            <a:r>
              <a:rPr lang="ja-JP" altLang="ja-JP" sz="2000" dirty="0">
                <a:solidFill>
                  <a:prstClr val="black"/>
                </a:solidFill>
                <a:latin typeface="Arial Unicode MS" pitchFamily="50" charset="-128"/>
                <a:ea typeface="Arial Unicode MS" pitchFamily="50" charset="-128"/>
                <a:cs typeface="Arial Unicode MS" pitchFamily="50" charset="-128"/>
              </a:rPr>
              <a:t>や</a:t>
            </a:r>
            <a:r>
              <a:rPr lang="ja-JP" altLang="en-US" sz="2000" dirty="0">
                <a:solidFill>
                  <a:prstClr val="black"/>
                </a:solidFill>
                <a:latin typeface="Arial Unicode MS" pitchFamily="50" charset="-128"/>
                <a:ea typeface="Arial Unicode MS" pitchFamily="50" charset="-128"/>
                <a:cs typeface="Arial Unicode MS" pitchFamily="50" charset="-128"/>
              </a:rPr>
              <a:t>「</a:t>
            </a:r>
            <a:r>
              <a:rPr lang="ja-JP" altLang="ja-JP" sz="2000" dirty="0">
                <a:solidFill>
                  <a:prstClr val="black"/>
                </a:solidFill>
                <a:latin typeface="Arial Unicode MS" pitchFamily="50" charset="-128"/>
                <a:ea typeface="Arial Unicode MS" pitchFamily="50" charset="-128"/>
                <a:cs typeface="Arial Unicode MS" pitchFamily="50" charset="-128"/>
              </a:rPr>
              <a:t>食べ方</a:t>
            </a:r>
            <a:r>
              <a:rPr lang="ja-JP" altLang="en-US" sz="2000" dirty="0">
                <a:solidFill>
                  <a:prstClr val="black"/>
                </a:solidFill>
                <a:latin typeface="Arial Unicode MS" pitchFamily="50" charset="-128"/>
                <a:ea typeface="Arial Unicode MS" pitchFamily="50" charset="-128"/>
                <a:cs typeface="Arial Unicode MS" pitchFamily="50" charset="-128"/>
              </a:rPr>
              <a:t>」</a:t>
            </a:r>
            <a:r>
              <a:rPr lang="ja-JP" altLang="ja-JP" sz="2000" dirty="0">
                <a:solidFill>
                  <a:prstClr val="black"/>
                </a:solidFill>
                <a:latin typeface="Arial Unicode MS" pitchFamily="50" charset="-128"/>
                <a:ea typeface="Arial Unicode MS" pitchFamily="50" charset="-128"/>
                <a:cs typeface="Arial Unicode MS" pitchFamily="50" charset="-128"/>
              </a:rPr>
              <a:t>を</a:t>
            </a:r>
            <a:r>
              <a:rPr lang="ja-JP" altLang="ja-JP" sz="2000" dirty="0" smtClean="0">
                <a:solidFill>
                  <a:prstClr val="black"/>
                </a:solidFill>
                <a:latin typeface="Arial Unicode MS" pitchFamily="50" charset="-128"/>
                <a:ea typeface="Arial Unicode MS" pitchFamily="50" charset="-128"/>
                <a:cs typeface="Arial Unicode MS" pitchFamily="50" charset="-128"/>
              </a:rPr>
              <a:t>訴求</a:t>
            </a:r>
            <a:r>
              <a:rPr lang="ja-JP" altLang="en-US" sz="2000" dirty="0" smtClean="0">
                <a:solidFill>
                  <a:prstClr val="black"/>
                </a:solidFill>
                <a:latin typeface="Arial Unicode MS" pitchFamily="50" charset="-128"/>
                <a:ea typeface="Arial Unicode MS" pitchFamily="50" charset="-128"/>
                <a:cs typeface="Arial Unicode MS" pitchFamily="50" charset="-128"/>
              </a:rPr>
              <a:t>する</a:t>
            </a:r>
            <a:r>
              <a:rPr lang="ja-JP" altLang="ja-JP" sz="2000" dirty="0" smtClean="0">
                <a:solidFill>
                  <a:prstClr val="black"/>
                </a:solidFill>
                <a:latin typeface="Arial Unicode MS" pitchFamily="50" charset="-128"/>
                <a:ea typeface="Arial Unicode MS" pitchFamily="50" charset="-128"/>
                <a:cs typeface="Arial Unicode MS" pitchFamily="50" charset="-128"/>
              </a:rPr>
              <a:t>。</a:t>
            </a:r>
            <a:endParaRPr lang="en-US" altLang="ja-JP" sz="2000" dirty="0">
              <a:solidFill>
                <a:prstClr val="black"/>
              </a:solidFill>
              <a:latin typeface="Arial Unicode MS" pitchFamily="50" charset="-128"/>
              <a:ea typeface="Arial Unicode MS" pitchFamily="50" charset="-128"/>
              <a:cs typeface="Arial Unicode MS" pitchFamily="50" charset="-128"/>
            </a:endParaRPr>
          </a:p>
          <a:p>
            <a:pPr marL="365125" lvl="0" indent="-282575" fontAlgn="base">
              <a:spcBef>
                <a:spcPct val="20000"/>
              </a:spcBef>
              <a:spcAft>
                <a:spcPct val="0"/>
              </a:spcAft>
              <a:buClr>
                <a:srgbClr val="000099"/>
              </a:buClr>
              <a:buSzPct val="125000"/>
            </a:pPr>
            <a:r>
              <a:rPr lang="ja-JP" altLang="en-US" sz="2000" dirty="0" smtClean="0">
                <a:solidFill>
                  <a:prstClr val="black"/>
                </a:solidFill>
                <a:latin typeface="Arial Unicode MS" pitchFamily="50" charset="-128"/>
                <a:ea typeface="Arial Unicode MS" pitchFamily="50" charset="-128"/>
                <a:cs typeface="Arial Unicode MS" pitchFamily="50" charset="-128"/>
              </a:rPr>
              <a:t>・コープこうべ店舗での</a:t>
            </a:r>
            <a:r>
              <a:rPr lang="ja-JP" altLang="ja-JP" sz="2000" dirty="0" smtClean="0">
                <a:solidFill>
                  <a:prstClr val="black"/>
                </a:solidFill>
                <a:latin typeface="Arial Unicode MS" pitchFamily="50" charset="-128"/>
                <a:ea typeface="Arial Unicode MS" pitchFamily="50" charset="-128"/>
                <a:cs typeface="Arial Unicode MS" pitchFamily="50" charset="-128"/>
              </a:rPr>
              <a:t>産直</a:t>
            </a:r>
            <a:r>
              <a:rPr lang="ja-JP" altLang="ja-JP" sz="2000" dirty="0">
                <a:solidFill>
                  <a:prstClr val="black"/>
                </a:solidFill>
                <a:latin typeface="Arial Unicode MS" pitchFamily="50" charset="-128"/>
                <a:ea typeface="Arial Unicode MS" pitchFamily="50" charset="-128"/>
                <a:cs typeface="Arial Unicode MS" pitchFamily="50" charset="-128"/>
              </a:rPr>
              <a:t>市の実施</a:t>
            </a:r>
            <a:r>
              <a:rPr lang="ja-JP" altLang="ja-JP" sz="2000" dirty="0" smtClean="0">
                <a:solidFill>
                  <a:prstClr val="black"/>
                </a:solidFill>
                <a:latin typeface="Arial Unicode MS" pitchFamily="50" charset="-128"/>
                <a:ea typeface="Arial Unicode MS" pitchFamily="50" charset="-128"/>
                <a:cs typeface="Arial Unicode MS" pitchFamily="50" charset="-128"/>
              </a:rPr>
              <a:t>、</a:t>
            </a:r>
            <a:endParaRPr lang="en-US" altLang="ja-JP" sz="2000" dirty="0" smtClean="0">
              <a:solidFill>
                <a:prstClr val="black"/>
              </a:solidFill>
              <a:latin typeface="Arial Unicode MS" pitchFamily="50" charset="-128"/>
              <a:ea typeface="Arial Unicode MS" pitchFamily="50" charset="-128"/>
              <a:cs typeface="Arial Unicode MS" pitchFamily="50" charset="-128"/>
            </a:endParaRPr>
          </a:p>
          <a:p>
            <a:pPr marL="365125" lvl="0" indent="-282575" fontAlgn="base">
              <a:spcBef>
                <a:spcPct val="20000"/>
              </a:spcBef>
              <a:spcAft>
                <a:spcPct val="0"/>
              </a:spcAft>
              <a:buClr>
                <a:srgbClr val="000099"/>
              </a:buClr>
              <a:buSzPct val="125000"/>
            </a:pPr>
            <a:r>
              <a:rPr lang="ja-JP" altLang="en-US" sz="2000" dirty="0">
                <a:solidFill>
                  <a:prstClr val="black"/>
                </a:solidFill>
                <a:latin typeface="Arial Unicode MS" pitchFamily="50" charset="-128"/>
                <a:ea typeface="Arial Unicode MS" pitchFamily="50" charset="-128"/>
                <a:cs typeface="Arial Unicode MS" pitchFamily="50" charset="-128"/>
              </a:rPr>
              <a:t>　</a:t>
            </a:r>
            <a:r>
              <a:rPr lang="ja-JP" altLang="ja-JP" sz="2000" dirty="0" smtClean="0">
                <a:solidFill>
                  <a:prstClr val="black"/>
                </a:solidFill>
                <a:latin typeface="Arial Unicode MS" pitchFamily="50" charset="-128"/>
                <a:ea typeface="Arial Unicode MS" pitchFamily="50" charset="-128"/>
                <a:cs typeface="Arial Unicode MS" pitchFamily="50" charset="-128"/>
              </a:rPr>
              <a:t>普及員</a:t>
            </a:r>
            <a:r>
              <a:rPr lang="ja-JP" altLang="en-US" sz="2000" dirty="0" smtClean="0">
                <a:solidFill>
                  <a:prstClr val="black"/>
                </a:solidFill>
                <a:latin typeface="Arial Unicode MS" pitchFamily="50" charset="-128"/>
                <a:ea typeface="Arial Unicode MS" pitchFamily="50" charset="-128"/>
                <a:cs typeface="Arial Unicode MS" pitchFamily="50" charset="-128"/>
              </a:rPr>
              <a:t>指導員</a:t>
            </a:r>
            <a:r>
              <a:rPr lang="ja-JP" altLang="ja-JP" sz="2000" dirty="0" smtClean="0">
                <a:solidFill>
                  <a:prstClr val="black"/>
                </a:solidFill>
                <a:latin typeface="Arial Unicode MS" pitchFamily="50" charset="-128"/>
                <a:ea typeface="Arial Unicode MS" pitchFamily="50" charset="-128"/>
                <a:cs typeface="Arial Unicode MS" pitchFamily="50" charset="-128"/>
              </a:rPr>
              <a:t>の店舗</a:t>
            </a:r>
            <a:r>
              <a:rPr lang="ja-JP" altLang="en-US" sz="2000" dirty="0" smtClean="0">
                <a:solidFill>
                  <a:prstClr val="black"/>
                </a:solidFill>
                <a:latin typeface="Arial Unicode MS" pitchFamily="50" charset="-128"/>
                <a:ea typeface="Arial Unicode MS" pitchFamily="50" charset="-128"/>
                <a:cs typeface="Arial Unicode MS" pitchFamily="50" charset="-128"/>
              </a:rPr>
              <a:t>への派遣</a:t>
            </a:r>
            <a:r>
              <a:rPr lang="ja-JP" altLang="ja-JP" sz="2000" dirty="0" smtClean="0">
                <a:solidFill>
                  <a:prstClr val="black"/>
                </a:solidFill>
                <a:latin typeface="Arial Unicode MS" pitchFamily="50" charset="-128"/>
                <a:ea typeface="Arial Unicode MS" pitchFamily="50" charset="-128"/>
                <a:cs typeface="Arial Unicode MS" pitchFamily="50" charset="-128"/>
              </a:rPr>
              <a:t>、</a:t>
            </a:r>
            <a:r>
              <a:rPr lang="ja-JP" altLang="ja-JP" sz="2000" dirty="0">
                <a:solidFill>
                  <a:prstClr val="black"/>
                </a:solidFill>
                <a:latin typeface="Arial Unicode MS" pitchFamily="50" charset="-128"/>
                <a:ea typeface="Arial Unicode MS" pitchFamily="50" charset="-128"/>
                <a:cs typeface="Arial Unicode MS" pitchFamily="50" charset="-128"/>
              </a:rPr>
              <a:t>対象魚種のシール添付</a:t>
            </a:r>
            <a:r>
              <a:rPr lang="ja-JP" altLang="en-US" sz="2000" dirty="0" smtClean="0">
                <a:solidFill>
                  <a:prstClr val="black"/>
                </a:solidFill>
                <a:latin typeface="Arial Unicode MS" pitchFamily="50" charset="-128"/>
                <a:ea typeface="Arial Unicode MS" pitchFamily="50" charset="-128"/>
                <a:cs typeface="Arial Unicode MS" pitchFamily="50" charset="-128"/>
              </a:rPr>
              <a:t>、</a:t>
            </a:r>
            <a:endParaRPr lang="en-US" altLang="ja-JP" sz="2000" dirty="0" smtClean="0">
              <a:solidFill>
                <a:prstClr val="black"/>
              </a:solidFill>
              <a:latin typeface="Arial Unicode MS" pitchFamily="50" charset="-128"/>
              <a:ea typeface="Arial Unicode MS" pitchFamily="50" charset="-128"/>
              <a:cs typeface="Arial Unicode MS" pitchFamily="50" charset="-128"/>
            </a:endParaRPr>
          </a:p>
          <a:p>
            <a:pPr marL="365125" lvl="0" indent="-282575" fontAlgn="base">
              <a:spcBef>
                <a:spcPct val="20000"/>
              </a:spcBef>
              <a:spcAft>
                <a:spcPct val="0"/>
              </a:spcAft>
              <a:buClr>
                <a:srgbClr val="000099"/>
              </a:buClr>
              <a:buSzPct val="125000"/>
            </a:pPr>
            <a:r>
              <a:rPr lang="ja-JP" altLang="en-US" sz="2000" dirty="0">
                <a:solidFill>
                  <a:prstClr val="black"/>
                </a:solidFill>
                <a:latin typeface="Arial Unicode MS" pitchFamily="50" charset="-128"/>
                <a:ea typeface="Arial Unicode MS" pitchFamily="50" charset="-128"/>
                <a:cs typeface="Arial Unicode MS" pitchFamily="50" charset="-128"/>
              </a:rPr>
              <a:t>　</a:t>
            </a:r>
            <a:r>
              <a:rPr lang="ja-JP" altLang="en-US" sz="2000" dirty="0" smtClean="0">
                <a:solidFill>
                  <a:prstClr val="black"/>
                </a:solidFill>
                <a:latin typeface="Arial Unicode MS" pitchFamily="50" charset="-128"/>
                <a:ea typeface="Arial Unicode MS" pitchFamily="50" charset="-128"/>
                <a:cs typeface="Arial Unicode MS" pitchFamily="50" charset="-128"/>
              </a:rPr>
              <a:t>メニューレシピの配布</a:t>
            </a:r>
            <a:r>
              <a:rPr lang="ja-JP" altLang="ja-JP" sz="2000" dirty="0">
                <a:solidFill>
                  <a:prstClr val="black"/>
                </a:solidFill>
                <a:latin typeface="Arial Unicode MS" pitchFamily="50" charset="-128"/>
                <a:ea typeface="Arial Unicode MS" pitchFamily="50" charset="-128"/>
                <a:cs typeface="Arial Unicode MS" pitchFamily="50" charset="-128"/>
              </a:rPr>
              <a:t>による普及活動</a:t>
            </a:r>
            <a:r>
              <a:rPr lang="ja-JP" altLang="ja-JP" sz="2000" dirty="0" smtClean="0">
                <a:solidFill>
                  <a:prstClr val="black"/>
                </a:solidFill>
                <a:latin typeface="Arial Unicode MS" pitchFamily="50" charset="-128"/>
                <a:ea typeface="Arial Unicode MS" pitchFamily="50" charset="-128"/>
                <a:cs typeface="Arial Unicode MS" pitchFamily="50" charset="-128"/>
              </a:rPr>
              <a:t>等</a:t>
            </a:r>
            <a:r>
              <a:rPr lang="ja-JP" altLang="en-US" sz="2000" dirty="0" smtClean="0">
                <a:solidFill>
                  <a:prstClr val="black"/>
                </a:solidFill>
                <a:latin typeface="Arial Unicode MS" pitchFamily="50" charset="-128"/>
                <a:ea typeface="Arial Unicode MS" pitchFamily="50" charset="-128"/>
                <a:cs typeface="Arial Unicode MS" pitchFamily="50" charset="-128"/>
              </a:rPr>
              <a:t>の取組。</a:t>
            </a:r>
            <a:endParaRPr lang="en-US" altLang="ja-JP" sz="2000" dirty="0">
              <a:solidFill>
                <a:prstClr val="black"/>
              </a:solidFill>
              <a:latin typeface="Arial Unicode MS" pitchFamily="50" charset="-128"/>
              <a:ea typeface="Arial Unicode MS" pitchFamily="50" charset="-128"/>
              <a:cs typeface="Arial Unicode MS" pitchFamily="50" charset="-128"/>
            </a:endParaRPr>
          </a:p>
          <a:p>
            <a:pPr marL="365125" lvl="0" indent="-282575" fontAlgn="base">
              <a:spcBef>
                <a:spcPct val="20000"/>
              </a:spcBef>
              <a:spcAft>
                <a:spcPct val="0"/>
              </a:spcAft>
              <a:buClr>
                <a:srgbClr val="000099"/>
              </a:buClr>
              <a:buSzPct val="125000"/>
            </a:pPr>
            <a:r>
              <a:rPr lang="ja-JP" altLang="en-US" sz="2000" dirty="0" smtClean="0">
                <a:solidFill>
                  <a:prstClr val="black"/>
                </a:solidFill>
                <a:latin typeface="Arial Unicode MS" pitchFamily="50" charset="-128"/>
                <a:ea typeface="Arial Unicode MS" pitchFamily="50" charset="-128"/>
                <a:cs typeface="Arial Unicode MS" pitchFamily="50" charset="-128"/>
              </a:rPr>
              <a:t>・コープこうべ</a:t>
            </a:r>
            <a:r>
              <a:rPr lang="ja-JP" altLang="ja-JP" sz="2000" dirty="0" smtClean="0">
                <a:solidFill>
                  <a:prstClr val="black"/>
                </a:solidFill>
                <a:latin typeface="Arial Unicode MS" pitchFamily="50" charset="-128"/>
                <a:ea typeface="Arial Unicode MS" pitchFamily="50" charset="-128"/>
                <a:cs typeface="Arial Unicode MS" pitchFamily="50" charset="-128"/>
              </a:rPr>
              <a:t>組合員</a:t>
            </a:r>
            <a:r>
              <a:rPr lang="ja-JP" altLang="ja-JP" sz="2000" dirty="0">
                <a:solidFill>
                  <a:prstClr val="black"/>
                </a:solidFill>
                <a:latin typeface="Arial Unicode MS" pitchFamily="50" charset="-128"/>
                <a:ea typeface="Arial Unicode MS" pitchFamily="50" charset="-128"/>
                <a:cs typeface="Arial Unicode MS" pitchFamily="50" charset="-128"/>
              </a:rPr>
              <a:t>とのコミュニケーションを通じて、</a:t>
            </a:r>
            <a:endParaRPr lang="en-US" altLang="ja-JP" sz="2000" dirty="0">
              <a:solidFill>
                <a:prstClr val="black"/>
              </a:solidFill>
              <a:latin typeface="Arial Unicode MS" pitchFamily="50" charset="-128"/>
              <a:ea typeface="Arial Unicode MS" pitchFamily="50" charset="-128"/>
              <a:cs typeface="Arial Unicode MS" pitchFamily="50" charset="-128"/>
            </a:endParaRPr>
          </a:p>
          <a:p>
            <a:pPr marL="365125" lvl="0" indent="-282575" fontAlgn="base">
              <a:spcBef>
                <a:spcPct val="20000"/>
              </a:spcBef>
              <a:spcAft>
                <a:spcPct val="0"/>
              </a:spcAft>
              <a:buClr>
                <a:srgbClr val="000099"/>
              </a:buClr>
              <a:buSzPct val="125000"/>
            </a:pPr>
            <a:r>
              <a:rPr lang="ja-JP" altLang="en-US" sz="2000" dirty="0">
                <a:solidFill>
                  <a:prstClr val="black"/>
                </a:solidFill>
                <a:latin typeface="Arial Unicode MS" pitchFamily="50" charset="-128"/>
                <a:ea typeface="Arial Unicode MS" pitchFamily="50" charset="-128"/>
                <a:cs typeface="Arial Unicode MS" pitchFamily="50" charset="-128"/>
              </a:rPr>
              <a:t>　「</a:t>
            </a:r>
            <a:r>
              <a:rPr lang="ja-JP" altLang="ja-JP" sz="2000" dirty="0">
                <a:solidFill>
                  <a:prstClr val="black"/>
                </a:solidFill>
                <a:latin typeface="Arial Unicode MS" pitchFamily="50" charset="-128"/>
                <a:ea typeface="Arial Unicode MS" pitchFamily="50" charset="-128"/>
                <a:cs typeface="Arial Unicode MS" pitchFamily="50" charset="-128"/>
              </a:rPr>
              <a:t>食文化の継承</a:t>
            </a:r>
            <a:r>
              <a:rPr lang="ja-JP" altLang="en-US" sz="2000" dirty="0">
                <a:solidFill>
                  <a:prstClr val="black"/>
                </a:solidFill>
                <a:latin typeface="Arial Unicode MS" pitchFamily="50" charset="-128"/>
                <a:ea typeface="Arial Unicode MS" pitchFamily="50" charset="-128"/>
                <a:cs typeface="Arial Unicode MS" pitchFamily="50" charset="-128"/>
              </a:rPr>
              <a:t>」</a:t>
            </a:r>
            <a:r>
              <a:rPr lang="ja-JP" altLang="ja-JP" sz="2000" dirty="0">
                <a:solidFill>
                  <a:prstClr val="black"/>
                </a:solidFill>
                <a:latin typeface="Arial Unicode MS" pitchFamily="50" charset="-128"/>
                <a:ea typeface="Arial Unicode MS" pitchFamily="50" charset="-128"/>
                <a:cs typeface="Arial Unicode MS" pitchFamily="50" charset="-128"/>
              </a:rPr>
              <a:t>や「地産地消」普及につなげます</a:t>
            </a:r>
            <a:r>
              <a:rPr lang="ja-JP" altLang="ja-JP" sz="2000" dirty="0" smtClean="0">
                <a:solidFill>
                  <a:prstClr val="black"/>
                </a:solidFill>
                <a:latin typeface="Arial Unicode MS" pitchFamily="50" charset="-128"/>
                <a:ea typeface="Arial Unicode MS" pitchFamily="50" charset="-128"/>
                <a:cs typeface="Arial Unicode MS" pitchFamily="50" charset="-128"/>
              </a:rPr>
              <a:t>。</a:t>
            </a:r>
            <a:endParaRPr lang="en-US" altLang="ja-JP" sz="2000" dirty="0" smtClean="0">
              <a:solidFill>
                <a:prstClr val="black"/>
              </a:solidFill>
              <a:latin typeface="Arial Unicode MS" pitchFamily="50" charset="-128"/>
              <a:ea typeface="Arial Unicode MS" pitchFamily="50" charset="-128"/>
              <a:cs typeface="Arial Unicode MS" pitchFamily="50" charset="-128"/>
            </a:endParaRPr>
          </a:p>
        </p:txBody>
      </p:sp>
      <p:sp>
        <p:nvSpPr>
          <p:cNvPr id="5" name="テキスト ボックス 4"/>
          <p:cNvSpPr txBox="1"/>
          <p:nvPr/>
        </p:nvSpPr>
        <p:spPr>
          <a:xfrm>
            <a:off x="5565450" y="1155763"/>
            <a:ext cx="3450908" cy="369332"/>
          </a:xfrm>
          <a:prstGeom prst="rect">
            <a:avLst/>
          </a:prstGeom>
          <a:noFill/>
        </p:spPr>
        <p:txBody>
          <a:bodyPr wrap="square" rtlCol="0">
            <a:spAutoFit/>
          </a:bodyPr>
          <a:lstStyle/>
          <a:p>
            <a:r>
              <a:rPr lang="ja-JP" altLang="en-US" dirty="0" smtClean="0">
                <a:solidFill>
                  <a:srgbClr val="FF0000"/>
                </a:solidFill>
              </a:rPr>
              <a:t>平成２５年７月よりスタート</a:t>
            </a:r>
            <a:endParaRPr kumimoji="1" lang="ja-JP" altLang="en-US" dirty="0">
              <a:solidFill>
                <a:srgbClr val="FF0000"/>
              </a:solidFill>
            </a:endParaRPr>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31" y="4221088"/>
            <a:ext cx="3361265"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4067947" y="4465565"/>
            <a:ext cx="4948411" cy="2308324"/>
          </a:xfrm>
          <a:prstGeom prst="rect">
            <a:avLst/>
          </a:prstGeom>
          <a:noFill/>
          <a:ln>
            <a:solidFill>
              <a:srgbClr val="FF0000"/>
            </a:solidFill>
            <a:prstDash val="sysDash"/>
          </a:ln>
        </p:spPr>
        <p:txBody>
          <a:bodyPr wrap="square" rtlCol="0">
            <a:spAutoFit/>
          </a:bodyPr>
          <a:lstStyle/>
          <a:p>
            <a:r>
              <a:rPr kumimoji="1" lang="ja-JP" altLang="en-US" dirty="0" smtClean="0"/>
              <a:t>生活協同組合コープこうべ　</a:t>
            </a:r>
            <a:r>
              <a:rPr kumimoji="1" lang="en-US" altLang="ja-JP" dirty="0" smtClean="0"/>
              <a:t>(2018.3.31</a:t>
            </a:r>
            <a:r>
              <a:rPr lang="ja-JP" altLang="en-US" dirty="0" smtClean="0"/>
              <a:t>現在）</a:t>
            </a:r>
            <a:endParaRPr kumimoji="1" lang="en-US" altLang="ja-JP" dirty="0" smtClean="0"/>
          </a:p>
          <a:p>
            <a:r>
              <a:rPr kumimoji="1" lang="ja-JP" altLang="en-US" dirty="0" smtClean="0"/>
              <a:t>設　立　　</a:t>
            </a:r>
            <a:r>
              <a:rPr kumimoji="1" lang="en-US" altLang="ja-JP" dirty="0" smtClean="0"/>
              <a:t>1921</a:t>
            </a:r>
            <a:r>
              <a:rPr kumimoji="1" lang="ja-JP" altLang="en-US" dirty="0" smtClean="0"/>
              <a:t>年（大正</a:t>
            </a:r>
            <a:r>
              <a:rPr kumimoji="1" lang="en-US" altLang="ja-JP" dirty="0" smtClean="0"/>
              <a:t>10</a:t>
            </a:r>
            <a:r>
              <a:rPr kumimoji="1" lang="ja-JP" altLang="en-US" dirty="0" smtClean="0"/>
              <a:t>年）</a:t>
            </a:r>
            <a:r>
              <a:rPr kumimoji="1" lang="en-US" altLang="ja-JP" dirty="0" smtClean="0"/>
              <a:t>4</a:t>
            </a:r>
            <a:r>
              <a:rPr kumimoji="1" lang="ja-JP" altLang="en-US" dirty="0" smtClean="0"/>
              <a:t>月</a:t>
            </a:r>
            <a:r>
              <a:rPr kumimoji="1" lang="en-US" altLang="ja-JP" dirty="0" smtClean="0"/>
              <a:t>12</a:t>
            </a:r>
            <a:r>
              <a:rPr kumimoji="1" lang="ja-JP" altLang="en-US" dirty="0" smtClean="0"/>
              <a:t>日</a:t>
            </a:r>
            <a:endParaRPr kumimoji="1" lang="en-US" altLang="ja-JP" dirty="0" smtClean="0"/>
          </a:p>
          <a:p>
            <a:r>
              <a:rPr kumimoji="1" lang="ja-JP" altLang="en-US" dirty="0" smtClean="0"/>
              <a:t>所在地　　神戸市東灘区住吉本町</a:t>
            </a:r>
            <a:r>
              <a:rPr kumimoji="1" lang="en-US" altLang="ja-JP" dirty="0" smtClean="0"/>
              <a:t>1-3-19</a:t>
            </a:r>
          </a:p>
          <a:p>
            <a:r>
              <a:rPr lang="ja-JP" altLang="en-US" dirty="0"/>
              <a:t>出</a:t>
            </a:r>
            <a:r>
              <a:rPr lang="ja-JP" altLang="en-US" dirty="0" smtClean="0"/>
              <a:t>資金　　</a:t>
            </a:r>
            <a:r>
              <a:rPr lang="en-US" altLang="ja-JP" dirty="0" smtClean="0"/>
              <a:t>364.6</a:t>
            </a:r>
            <a:r>
              <a:rPr lang="ja-JP" altLang="en-US" dirty="0" smtClean="0"/>
              <a:t>億円</a:t>
            </a:r>
            <a:endParaRPr lang="en-US" altLang="ja-JP" dirty="0" smtClean="0"/>
          </a:p>
          <a:p>
            <a:r>
              <a:rPr lang="ja-JP" altLang="en-US" dirty="0"/>
              <a:t>組合</a:t>
            </a:r>
            <a:r>
              <a:rPr lang="ja-JP" altLang="en-US" dirty="0" smtClean="0"/>
              <a:t>員数　</a:t>
            </a:r>
            <a:r>
              <a:rPr lang="en-US" altLang="ja-JP" dirty="0" smtClean="0"/>
              <a:t>169.53</a:t>
            </a:r>
            <a:r>
              <a:rPr lang="ja-JP" altLang="en-US" dirty="0" smtClean="0"/>
              <a:t>万人</a:t>
            </a:r>
            <a:endParaRPr lang="en-US" altLang="ja-JP" dirty="0" smtClean="0"/>
          </a:p>
          <a:p>
            <a:r>
              <a:rPr lang="ja-JP" altLang="en-US" dirty="0"/>
              <a:t>供給</a:t>
            </a:r>
            <a:r>
              <a:rPr lang="ja-JP" altLang="en-US" dirty="0" smtClean="0"/>
              <a:t>高　　</a:t>
            </a:r>
            <a:r>
              <a:rPr lang="en-US" altLang="ja-JP" dirty="0" smtClean="0"/>
              <a:t>2,424.6</a:t>
            </a:r>
            <a:r>
              <a:rPr lang="ja-JP" altLang="en-US" dirty="0" smtClean="0"/>
              <a:t>億円</a:t>
            </a:r>
            <a:endParaRPr lang="en-US" altLang="ja-JP" dirty="0" smtClean="0"/>
          </a:p>
          <a:p>
            <a:r>
              <a:rPr kumimoji="1" lang="ja-JP" altLang="en-US" dirty="0"/>
              <a:t>事業</a:t>
            </a:r>
            <a:r>
              <a:rPr kumimoji="1" lang="ja-JP" altLang="en-US" dirty="0" smtClean="0"/>
              <a:t>エリア　兵庫県全域、京都府京丹後市、</a:t>
            </a:r>
            <a:endParaRPr kumimoji="1" lang="en-US" altLang="ja-JP" dirty="0" smtClean="0"/>
          </a:p>
          <a:p>
            <a:r>
              <a:rPr lang="ja-JP" altLang="en-US" dirty="0" smtClean="0"/>
              <a:t>　　　　　　大阪府北部</a:t>
            </a:r>
            <a:endParaRPr kumimoji="1" lang="ja-JP" altLang="en-US" dirty="0"/>
          </a:p>
        </p:txBody>
      </p:sp>
      <p:sp>
        <p:nvSpPr>
          <p:cNvPr id="8" name="スライド番号プレースホルダー 7"/>
          <p:cNvSpPr>
            <a:spLocks noGrp="1"/>
          </p:cNvSpPr>
          <p:nvPr>
            <p:ph type="sldNum" sz="quarter" idx="12"/>
          </p:nvPr>
        </p:nvSpPr>
        <p:spPr/>
        <p:txBody>
          <a:bodyPr/>
          <a:lstStyle/>
          <a:p>
            <a:fld id="{F6AA291A-56EF-41CB-A6A3-F210C516E4AE}" type="slidenum">
              <a:rPr kumimoji="1" lang="ja-JP" altLang="en-US" smtClean="0"/>
              <a:t>20</a:t>
            </a:fld>
            <a:endParaRPr kumimoji="1" lang="ja-JP" altLang="en-US"/>
          </a:p>
        </p:txBody>
      </p:sp>
    </p:spTree>
    <p:extLst>
      <p:ext uri="{BB962C8B-B14F-4D97-AF65-F5344CB8AC3E}">
        <p14:creationId xmlns:p14="http://schemas.microsoft.com/office/powerpoint/2010/main" val="972159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4067945" y="2394744"/>
            <a:ext cx="4608511" cy="2469356"/>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11560" y="476672"/>
            <a:ext cx="6912768" cy="523220"/>
          </a:xfrm>
          <a:prstGeom prst="rect">
            <a:avLst/>
          </a:prstGeom>
          <a:noFill/>
        </p:spPr>
        <p:txBody>
          <a:bodyPr wrap="square" rtlCol="0">
            <a:spAutoFit/>
          </a:bodyPr>
          <a:lstStyle/>
          <a:p>
            <a:r>
              <a:rPr kumimoji="1" lang="ja-JP" altLang="en-US" sz="2800" dirty="0" smtClean="0"/>
              <a:t>地魚推進プロジェクトの取組イメージ図</a:t>
            </a:r>
            <a:endParaRPr kumimoji="1" lang="ja-JP" altLang="en-US" sz="2800" dirty="0"/>
          </a:p>
        </p:txBody>
      </p:sp>
      <p:sp>
        <p:nvSpPr>
          <p:cNvPr id="6" name="テキスト ボックス 5"/>
          <p:cNvSpPr txBox="1"/>
          <p:nvPr/>
        </p:nvSpPr>
        <p:spPr>
          <a:xfrm>
            <a:off x="683568" y="1124744"/>
            <a:ext cx="8136904" cy="1200329"/>
          </a:xfrm>
          <a:prstGeom prst="rect">
            <a:avLst/>
          </a:prstGeom>
          <a:noFill/>
        </p:spPr>
        <p:txBody>
          <a:bodyPr wrap="square" rtlCol="0">
            <a:spAutoFit/>
          </a:bodyPr>
          <a:lstStyle/>
          <a:p>
            <a:pPr lvl="0">
              <a:spcAft>
                <a:spcPct val="0"/>
              </a:spcAft>
            </a:pPr>
            <a:r>
              <a:rPr lang="en-US" altLang="ja-JP" dirty="0" smtClean="0">
                <a:solidFill>
                  <a:srgbClr val="000000"/>
                </a:solidFill>
                <a:latin typeface="Calibri"/>
                <a:ea typeface="ＭＳ Ｐゴシック"/>
              </a:rPr>
              <a:t>◆</a:t>
            </a:r>
            <a:r>
              <a:rPr lang="ja-JP" altLang="ja-JP" dirty="0">
                <a:solidFill>
                  <a:srgbClr val="000000"/>
                </a:solidFill>
                <a:latin typeface="Calibri"/>
                <a:ea typeface="ＭＳ Ｐゴシック"/>
              </a:rPr>
              <a:t>普及指導員、 コープこうべ店舗運営員及びクッキングサポーターを対象</a:t>
            </a:r>
          </a:p>
          <a:p>
            <a:pPr lvl="0">
              <a:spcAft>
                <a:spcPct val="0"/>
              </a:spcAft>
            </a:pPr>
            <a:r>
              <a:rPr lang="en-US" altLang="ja-JP" dirty="0">
                <a:solidFill>
                  <a:srgbClr val="000000"/>
                </a:solidFill>
                <a:latin typeface="Calibri"/>
                <a:ea typeface="ＭＳ Ｐゴシック"/>
              </a:rPr>
              <a:t>◆ </a:t>
            </a:r>
            <a:r>
              <a:rPr lang="ja-JP" altLang="ja-JP" dirty="0">
                <a:solidFill>
                  <a:srgbClr val="000000"/>
                </a:solidFill>
                <a:latin typeface="Calibri"/>
                <a:ea typeface="ＭＳ Ｐゴシック"/>
              </a:rPr>
              <a:t>旬の魚を中心に生産現場の情報、調理方法や浜の伝統料理などを</a:t>
            </a:r>
            <a:r>
              <a:rPr lang="ja-JP" altLang="ja-JP" dirty="0" smtClean="0">
                <a:solidFill>
                  <a:srgbClr val="000000"/>
                </a:solidFill>
                <a:latin typeface="Calibri"/>
                <a:ea typeface="ＭＳ Ｐゴシック"/>
              </a:rPr>
              <a:t>提案</a:t>
            </a:r>
            <a:endParaRPr lang="en-US" altLang="ja-JP" dirty="0" smtClean="0">
              <a:solidFill>
                <a:srgbClr val="000000"/>
              </a:solidFill>
              <a:latin typeface="Calibri"/>
              <a:ea typeface="ＭＳ Ｐゴシック"/>
            </a:endParaRPr>
          </a:p>
          <a:p>
            <a:pPr lvl="0">
              <a:spcAft>
                <a:spcPct val="0"/>
              </a:spcAft>
            </a:pPr>
            <a:r>
              <a:rPr lang="en-US" altLang="ja-JP" dirty="0">
                <a:solidFill>
                  <a:srgbClr val="000000"/>
                </a:solidFill>
                <a:latin typeface="Calibri"/>
                <a:ea typeface="ＭＳ Ｐゴシック"/>
              </a:rPr>
              <a:t>◆</a:t>
            </a:r>
            <a:r>
              <a:rPr lang="ja-JP" altLang="ja-JP" dirty="0">
                <a:solidFill>
                  <a:srgbClr val="000000"/>
                </a:solidFill>
                <a:latin typeface="Calibri"/>
                <a:ea typeface="ＭＳ Ｐゴシック"/>
              </a:rPr>
              <a:t>生産者と消費者の交流を通じてひょうごの地魚ファンの輪を広げる。</a:t>
            </a:r>
          </a:p>
          <a:p>
            <a:pPr lvl="0">
              <a:spcAft>
                <a:spcPct val="0"/>
              </a:spcAft>
            </a:pPr>
            <a:endParaRPr lang="ja-JP" altLang="ja-JP" dirty="0">
              <a:solidFill>
                <a:srgbClr val="000000"/>
              </a:solidFill>
              <a:latin typeface="Calibri"/>
              <a:ea typeface="ＭＳ Ｐゴシック"/>
            </a:endParaRPr>
          </a:p>
        </p:txBody>
      </p:sp>
      <p:sp>
        <p:nvSpPr>
          <p:cNvPr id="9" name="AutoShape 7"/>
          <p:cNvSpPr>
            <a:spLocks noChangeArrowheads="1"/>
          </p:cNvSpPr>
          <p:nvPr/>
        </p:nvSpPr>
        <p:spPr bwMode="auto">
          <a:xfrm>
            <a:off x="205793" y="2394744"/>
            <a:ext cx="3216275" cy="4224338"/>
          </a:xfrm>
          <a:prstGeom prst="roundRect">
            <a:avLst>
              <a:gd name="adj" fmla="val 16667"/>
            </a:avLst>
          </a:prstGeom>
          <a:solidFill>
            <a:srgbClr val="C2FFF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102000"/>
              </a:lnSpc>
              <a:spcAft>
                <a:spcPts val="1425"/>
              </a:spcAft>
              <a:buClr>
                <a:srgbClr val="000000"/>
              </a:buClr>
              <a:buSzPct val="100000"/>
              <a:buFont typeface="Times New Roman" pitchFamily="18" charset="0"/>
              <a:tabLst>
                <a:tab pos="723900" algn="l"/>
                <a:tab pos="1447800" algn="l"/>
                <a:tab pos="2171700" algn="l"/>
                <a:tab pos="2895600" algn="l"/>
              </a:tabLst>
              <a:defRPr sz="3200">
                <a:solidFill>
                  <a:srgbClr val="000000"/>
                </a:solidFill>
                <a:latin typeface="Calibri" pitchFamily="34" charset="0"/>
                <a:ea typeface="ＭＳ Ｐゴシック" charset="-128"/>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Lst>
              <a:defRPr sz="2400">
                <a:solidFill>
                  <a:srgbClr val="000000"/>
                </a:solidFill>
                <a:latin typeface="Calibri" pitchFamily="34" charset="0"/>
                <a:ea typeface="ＭＳ Ｐゴシック" charset="-128"/>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ＭＳ Ｐゴシック" charset="-128"/>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ＭＳ Ｐゴシック" charset="-128"/>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ＭＳ Ｐゴシック"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ＭＳ Ｐゴシック"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ＭＳ Ｐゴシック"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ＭＳ Ｐゴシック"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ＭＳ Ｐゴシック" charset="-128"/>
              </a:defRPr>
            </a:lvl9pPr>
          </a:lstStyle>
          <a:p>
            <a:pPr marL="0" marR="0" lvl="0" indent="0" defTabSz="914400" eaLnBrk="1" fontAlgn="auto" latinLnBrk="0" hangingPunct="1">
              <a:lnSpc>
                <a:spcPct val="100000"/>
              </a:lnSpc>
              <a:spcBef>
                <a:spcPts val="0"/>
              </a:spcBef>
              <a:spcAft>
                <a:spcPct val="0"/>
              </a:spcAft>
              <a:buClr>
                <a:srgbClr val="000000"/>
              </a:buClr>
              <a:buSzPct val="100000"/>
              <a:buFont typeface="Times New Roman" pitchFamily="18" charset="0"/>
              <a:buNone/>
              <a:tabLst>
                <a:tab pos="723900" algn="l"/>
                <a:tab pos="1447800" algn="l"/>
                <a:tab pos="2171700" algn="l"/>
                <a:tab pos="2895600" algn="l"/>
              </a:tabLst>
              <a:defRPr/>
            </a:pPr>
            <a:r>
              <a:rPr kumimoji="0" lang="ja-JP" altLang="en-US" sz="1800" b="0" i="0" u="none" strike="noStrike" kern="0" cap="none" spc="0" normalizeH="0" baseline="0" noProof="0">
                <a:ln>
                  <a:noFill/>
                </a:ln>
                <a:solidFill>
                  <a:srgbClr val="3333CC"/>
                </a:solidFill>
                <a:effectLst/>
                <a:uLnTx/>
                <a:uFillTx/>
                <a:latin typeface="Calibri" pitchFamily="34" charset="0"/>
                <a:ea typeface="ＭＳ Ｐゴシック" charset="-128"/>
              </a:rPr>
              <a:t>講習会・交流会</a:t>
            </a:r>
            <a:endParaRPr kumimoji="0" lang="ja-JP" altLang="ja-JP" sz="1800" b="0" i="0" u="none" strike="noStrike" kern="0" cap="none" spc="0" normalizeH="0" baseline="0" noProof="0">
              <a:ln>
                <a:noFill/>
              </a:ln>
              <a:solidFill>
                <a:srgbClr val="3333CC"/>
              </a:solidFill>
              <a:effectLst/>
              <a:uLnTx/>
              <a:uFillTx/>
              <a:latin typeface="Calibri" pitchFamily="34" charset="0"/>
              <a:ea typeface="ＭＳ Ｐゴシック" charset="-128"/>
            </a:endParaRPr>
          </a:p>
        </p:txBody>
      </p:sp>
      <p:pic>
        <p:nvPicPr>
          <p:cNvPr id="10" name="Picture 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013" y="2481263"/>
            <a:ext cx="1943100" cy="202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4203700"/>
            <a:ext cx="1335087" cy="1122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025" y="4689475"/>
            <a:ext cx="349250" cy="34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6213" y="4718050"/>
            <a:ext cx="438150" cy="290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4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2438" y="5008563"/>
            <a:ext cx="466725" cy="327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4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9163" y="5102225"/>
            <a:ext cx="438150" cy="274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8600" y="5053013"/>
            <a:ext cx="409575" cy="268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8"/>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60625" y="5610339"/>
            <a:ext cx="717550" cy="800100"/>
          </a:xfrm>
          <a:prstGeom prst="rect">
            <a:avLst/>
          </a:prstGeom>
          <a:noFill/>
          <a:ln>
            <a:noFill/>
          </a:ln>
          <a:effectLst/>
          <a:extLst>
            <a:ext uri="{909E8E84-426E-40DD-AFC4-6F175D3DCCD1}">
              <a14:hiddenFill xmlns:a14="http://schemas.microsoft.com/office/drawing/2010/main">
                <a:blipFill dpi="0" rotWithShape="0">
                  <a:blip>
                    <a:clrChange>
                      <a:clrFrom>
                        <a:srgbClr val="000000"/>
                      </a:clrFrom>
                      <a:clrTo>
                        <a:srgbClr val="000000">
                          <a:alpha val="0"/>
                        </a:srgbClr>
                      </a:clrTo>
                    </a:clrChange>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9225" y="5654227"/>
            <a:ext cx="860425" cy="836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1488" y="5513388"/>
            <a:ext cx="1033462" cy="1033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 name="Group 36"/>
          <p:cNvGrpSpPr>
            <a:grpSpLocks/>
          </p:cNvGrpSpPr>
          <p:nvPr/>
        </p:nvGrpSpPr>
        <p:grpSpPr bwMode="auto">
          <a:xfrm>
            <a:off x="6982635" y="2076403"/>
            <a:ext cx="1521520" cy="1486200"/>
            <a:chOff x="2567" y="1798"/>
            <a:chExt cx="990" cy="916"/>
          </a:xfrm>
        </p:grpSpPr>
        <p:pic>
          <p:nvPicPr>
            <p:cNvPr id="21" name="Picture 3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7" y="1798"/>
              <a:ext cx="990" cy="9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50" y="2271"/>
              <a:ext cx="205" cy="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09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2431" y="2470132"/>
            <a:ext cx="1036637"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9342" y="2655514"/>
            <a:ext cx="8588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99944" y="2586020"/>
            <a:ext cx="712787"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816" y="3534028"/>
            <a:ext cx="349250" cy="34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8941" y="3646237"/>
            <a:ext cx="438150" cy="290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4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220" y="3936750"/>
            <a:ext cx="466725" cy="327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4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6837" y="4235147"/>
            <a:ext cx="438150" cy="274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 name="Picture 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75391" y="3995488"/>
            <a:ext cx="409575" cy="268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 name="Picture 24"/>
          <p:cNvPicPr>
            <a:picLocks noChangeAspect="1" noChangeArrowheads="1"/>
          </p:cNvPicPr>
          <p:nvPr/>
        </p:nvPicPr>
        <p:blipFill>
          <a:blip r:embed="rId1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16879" y="4100263"/>
            <a:ext cx="528638" cy="636588"/>
          </a:xfrm>
          <a:prstGeom prst="rect">
            <a:avLst/>
          </a:prstGeom>
          <a:noFill/>
          <a:ln>
            <a:noFill/>
          </a:ln>
          <a:effectLst/>
          <a:extLst>
            <a:ext uri="{909E8E84-426E-40DD-AFC4-6F175D3DCCD1}">
              <a14:hiddenFill xmlns:a14="http://schemas.microsoft.com/office/drawing/2010/main">
                <a:blipFill dpi="0" rotWithShape="0">
                  <a:blip>
                    <a:clrChange>
                      <a:clrFrom>
                        <a:srgbClr val="000000"/>
                      </a:clrFrom>
                      <a:clrTo>
                        <a:srgbClr val="000000">
                          <a:alpha val="0"/>
                        </a:srgbClr>
                      </a:clrTo>
                    </a:clrChange>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 name="Picture 2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39029" y="4128838"/>
            <a:ext cx="522288" cy="66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Picture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16729" y="4081213"/>
            <a:ext cx="531813"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 name="Picture 30"/>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7929" y="4046288"/>
            <a:ext cx="523875" cy="74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8" name="Group 36"/>
          <p:cNvGrpSpPr>
            <a:grpSpLocks/>
          </p:cNvGrpSpPr>
          <p:nvPr/>
        </p:nvGrpSpPr>
        <p:grpSpPr bwMode="auto">
          <a:xfrm>
            <a:off x="7828447" y="5656538"/>
            <a:ext cx="705502" cy="796021"/>
            <a:chOff x="2567" y="1798"/>
            <a:chExt cx="990" cy="916"/>
          </a:xfrm>
        </p:grpSpPr>
        <p:pic>
          <p:nvPicPr>
            <p:cNvPr id="39" name="Picture 3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7" y="1798"/>
              <a:ext cx="990" cy="9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 name="Picture 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50" y="2271"/>
              <a:ext cx="205" cy="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1" name="Group 36"/>
          <p:cNvGrpSpPr>
            <a:grpSpLocks/>
          </p:cNvGrpSpPr>
          <p:nvPr/>
        </p:nvGrpSpPr>
        <p:grpSpPr bwMode="auto">
          <a:xfrm>
            <a:off x="6901076" y="5667209"/>
            <a:ext cx="754519" cy="814578"/>
            <a:chOff x="2567" y="1798"/>
            <a:chExt cx="990" cy="916"/>
          </a:xfrm>
        </p:grpSpPr>
        <p:pic>
          <p:nvPicPr>
            <p:cNvPr id="42" name="Picture 3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7" y="1798"/>
              <a:ext cx="990" cy="9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 name="Picture 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50" y="2271"/>
              <a:ext cx="205" cy="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4" name="Group 36"/>
          <p:cNvGrpSpPr>
            <a:grpSpLocks/>
          </p:cNvGrpSpPr>
          <p:nvPr/>
        </p:nvGrpSpPr>
        <p:grpSpPr bwMode="auto">
          <a:xfrm>
            <a:off x="4284174" y="5599218"/>
            <a:ext cx="732061" cy="853341"/>
            <a:chOff x="2567" y="1798"/>
            <a:chExt cx="990" cy="916"/>
          </a:xfrm>
        </p:grpSpPr>
        <p:pic>
          <p:nvPicPr>
            <p:cNvPr id="45" name="Picture 3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7" y="1798"/>
              <a:ext cx="990" cy="9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 name="Picture 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50" y="2271"/>
              <a:ext cx="205" cy="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7" name="Group 36"/>
          <p:cNvGrpSpPr>
            <a:grpSpLocks/>
          </p:cNvGrpSpPr>
          <p:nvPr/>
        </p:nvGrpSpPr>
        <p:grpSpPr bwMode="auto">
          <a:xfrm>
            <a:off x="6034292" y="5653870"/>
            <a:ext cx="754519" cy="814578"/>
            <a:chOff x="2567" y="1798"/>
            <a:chExt cx="990" cy="916"/>
          </a:xfrm>
        </p:grpSpPr>
        <p:pic>
          <p:nvPicPr>
            <p:cNvPr id="48" name="Picture 3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7" y="1798"/>
              <a:ext cx="990" cy="9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 name="Picture 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50" y="2271"/>
              <a:ext cx="205" cy="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50" name="Group 36"/>
          <p:cNvGrpSpPr>
            <a:grpSpLocks/>
          </p:cNvGrpSpPr>
          <p:nvPr/>
        </p:nvGrpSpPr>
        <p:grpSpPr bwMode="auto">
          <a:xfrm>
            <a:off x="5185912" y="5620515"/>
            <a:ext cx="732061" cy="853341"/>
            <a:chOff x="2567" y="1798"/>
            <a:chExt cx="990" cy="916"/>
          </a:xfrm>
        </p:grpSpPr>
        <p:pic>
          <p:nvPicPr>
            <p:cNvPr id="51" name="Picture 3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7" y="1798"/>
              <a:ext cx="990" cy="9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 name="Picture 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50" y="2271"/>
              <a:ext cx="205" cy="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4" name="テキスト ボックス 23"/>
          <p:cNvSpPr txBox="1"/>
          <p:nvPr/>
        </p:nvSpPr>
        <p:spPr>
          <a:xfrm>
            <a:off x="6256336" y="3534028"/>
            <a:ext cx="2348111" cy="369332"/>
          </a:xfrm>
          <a:prstGeom prst="rect">
            <a:avLst/>
          </a:prstGeom>
          <a:noFill/>
        </p:spPr>
        <p:txBody>
          <a:bodyPr wrap="square" rtlCol="0">
            <a:spAutoFit/>
          </a:bodyPr>
          <a:lstStyle/>
          <a:p>
            <a:r>
              <a:rPr lang="ja-JP" altLang="en-US" dirty="0" smtClean="0"/>
              <a:t>店舗の組合員に伝達</a:t>
            </a:r>
            <a:endParaRPr kumimoji="1" lang="ja-JP" altLang="en-US" dirty="0"/>
          </a:p>
        </p:txBody>
      </p:sp>
      <p:cxnSp>
        <p:nvCxnSpPr>
          <p:cNvPr id="26" name="直線矢印コネクタ 25"/>
          <p:cNvCxnSpPr/>
          <p:nvPr/>
        </p:nvCxnSpPr>
        <p:spPr>
          <a:xfrm>
            <a:off x="5980428" y="3501613"/>
            <a:ext cx="472256" cy="55574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3702137" y="3390883"/>
            <a:ext cx="0" cy="184866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3702137" y="5239544"/>
            <a:ext cx="44316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AutoShape 18"/>
          <p:cNvSpPr>
            <a:spLocks noChangeArrowheads="1"/>
          </p:cNvSpPr>
          <p:nvPr/>
        </p:nvSpPr>
        <p:spPr bwMode="auto">
          <a:xfrm rot="-5400000">
            <a:off x="3587976" y="3058530"/>
            <a:ext cx="309562" cy="534987"/>
          </a:xfrm>
          <a:prstGeom prst="downArrow">
            <a:avLst>
              <a:gd name="adj1" fmla="val 50000"/>
              <a:gd name="adj2" fmla="val 43205"/>
            </a:avLst>
          </a:prstGeom>
          <a:solidFill>
            <a:srgbClr val="00B8FF"/>
          </a:solidFill>
          <a:ln w="9360">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itchFamily="18" charset="0"/>
              <a:buNone/>
            </a:pPr>
            <a:endParaRPr lang="ja-JP" altLang="en-US">
              <a:solidFill>
                <a:srgbClr val="000000"/>
              </a:solidFill>
              <a:latin typeface="Calibri"/>
              <a:ea typeface="ＭＳ Ｐゴシック"/>
            </a:endParaRPr>
          </a:p>
        </p:txBody>
      </p:sp>
      <p:cxnSp>
        <p:nvCxnSpPr>
          <p:cNvPr id="56" name="直線矢印コネクタ 55"/>
          <p:cNvCxnSpPr/>
          <p:nvPr/>
        </p:nvCxnSpPr>
        <p:spPr>
          <a:xfrm>
            <a:off x="4643179" y="5249750"/>
            <a:ext cx="0" cy="27384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a:off x="5489638" y="5260636"/>
            <a:ext cx="0" cy="27384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6429320" y="5260636"/>
            <a:ext cx="0" cy="27384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a:off x="7324006" y="5260636"/>
            <a:ext cx="0" cy="27384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8142614" y="5215337"/>
            <a:ext cx="0" cy="27384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F6AA291A-56EF-41CB-A6A3-F210C516E4AE}" type="slidenum">
              <a:rPr kumimoji="1" lang="ja-JP" altLang="en-US" smtClean="0"/>
              <a:t>21</a:t>
            </a:fld>
            <a:endParaRPr kumimoji="1" lang="ja-JP" altLang="en-US"/>
          </a:p>
        </p:txBody>
      </p:sp>
    </p:spTree>
    <p:extLst>
      <p:ext uri="{BB962C8B-B14F-4D97-AF65-F5344CB8AC3E}">
        <p14:creationId xmlns:p14="http://schemas.microsoft.com/office/powerpoint/2010/main" val="206315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16632"/>
            <a:ext cx="437197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68760"/>
            <a:ext cx="3168352" cy="449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F6AA291A-56EF-41CB-A6A3-F210C516E4AE}" type="slidenum">
              <a:rPr kumimoji="1" lang="ja-JP" altLang="en-US" smtClean="0"/>
              <a:t>22</a:t>
            </a:fld>
            <a:endParaRPr kumimoji="1" lang="ja-JP" altLang="en-US"/>
          </a:p>
        </p:txBody>
      </p:sp>
    </p:spTree>
    <p:extLst>
      <p:ext uri="{BB962C8B-B14F-4D97-AF65-F5344CB8AC3E}">
        <p14:creationId xmlns:p14="http://schemas.microsoft.com/office/powerpoint/2010/main" val="2403778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332656"/>
            <a:ext cx="8208912" cy="693460"/>
          </a:xfrm>
          <a:prstGeom prst="rect">
            <a:avLst/>
          </a:prstGeom>
        </p:spPr>
        <p:txBody>
          <a:bodyPr wrap="square">
            <a:spAutoFit/>
          </a:bodyPr>
          <a:lstStyle/>
          <a:p>
            <a:pPr lvl="0">
              <a:lnSpc>
                <a:spcPct val="93000"/>
              </a:lnSpc>
              <a:buClr>
                <a:srgbClr val="000000"/>
              </a:buClr>
              <a:buSzPct val="100000"/>
            </a:pPr>
            <a:r>
              <a:rPr lang="ja-JP" altLang="en-US" sz="2400" b="1" dirty="0">
                <a:latin typeface="HG丸ｺﾞｼｯｸM-PRO" pitchFamily="50" charset="-128"/>
                <a:ea typeface="HG丸ｺﾞｼｯｸM-PRO" pitchFamily="50" charset="-128"/>
              </a:rPr>
              <a:t>地産地消普及活動研修会</a:t>
            </a:r>
            <a:endParaRPr lang="en-US" altLang="ja-JP" sz="2400" b="1" dirty="0">
              <a:latin typeface="HG丸ｺﾞｼｯｸM-PRO" pitchFamily="50" charset="-128"/>
              <a:ea typeface="HG丸ｺﾞｼｯｸM-PRO" pitchFamily="50" charset="-128"/>
            </a:endParaRPr>
          </a:p>
          <a:p>
            <a:pPr lvl="0" algn="ctr">
              <a:lnSpc>
                <a:spcPct val="93000"/>
              </a:lnSpc>
              <a:buClr>
                <a:srgbClr val="000000"/>
              </a:buClr>
              <a:buSzPct val="100000"/>
            </a:pPr>
            <a:r>
              <a:rPr lang="ja-JP" altLang="en-US" b="1" dirty="0">
                <a:latin typeface="HG丸ｺﾞｼｯｸM-PRO" pitchFamily="50" charset="-128"/>
                <a:ea typeface="HG丸ｺﾞｼｯｸM-PRO" pitchFamily="50" charset="-128"/>
              </a:rPr>
              <a:t>（コープ委員、クッキングサポーター、店舗職員等対象）</a:t>
            </a:r>
            <a:endParaRPr lang="en-US" altLang="ja-JP" b="1" dirty="0">
              <a:latin typeface="HG丸ｺﾞｼｯｸM-PRO" pitchFamily="50" charset="-128"/>
              <a:ea typeface="HG丸ｺﾞｼｯｸM-PRO" pitchFamily="50" charset="-12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46" y="1553498"/>
            <a:ext cx="3856370" cy="289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771" y="1553498"/>
            <a:ext cx="3896383" cy="2919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237" y="4647660"/>
            <a:ext cx="2851449" cy="213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95" y="4473019"/>
            <a:ext cx="3082472" cy="230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330400" y="1026116"/>
            <a:ext cx="8568952" cy="435825"/>
          </a:xfrm>
          <a:prstGeom prst="rect">
            <a:avLst/>
          </a:prstGeom>
        </p:spPr>
        <p:txBody>
          <a:bodyPr wrap="square">
            <a:spAutoFit/>
          </a:bodyPr>
          <a:lstStyle/>
          <a:p>
            <a:pPr lvl="0">
              <a:lnSpc>
                <a:spcPct val="93000"/>
              </a:lnSpc>
              <a:buClr>
                <a:srgbClr val="000000"/>
              </a:buClr>
              <a:buSzPct val="100000"/>
            </a:pPr>
            <a:r>
              <a:rPr lang="ja-JP" altLang="en-US" sz="2400" b="1" dirty="0" smtClean="0">
                <a:solidFill>
                  <a:srgbClr val="C00000"/>
                </a:solidFill>
                <a:latin typeface="Calibri"/>
                <a:ea typeface="ＭＳ Ｐゴシック"/>
              </a:rPr>
              <a:t>学習会</a:t>
            </a:r>
            <a:r>
              <a:rPr lang="ja-JP" altLang="en-US" sz="2400" b="1" dirty="0">
                <a:solidFill>
                  <a:srgbClr val="C00000"/>
                </a:solidFill>
                <a:latin typeface="Calibri"/>
                <a:ea typeface="ＭＳ Ｐゴシック"/>
              </a:rPr>
              <a:t>・調理実習　　　　　　　</a:t>
            </a:r>
            <a:r>
              <a:rPr lang="ja-JP" altLang="en-US" sz="2400" b="1" dirty="0" smtClean="0">
                <a:solidFill>
                  <a:srgbClr val="C00000"/>
                </a:solidFill>
                <a:latin typeface="Calibri"/>
                <a:ea typeface="ＭＳ Ｐゴシック"/>
              </a:rPr>
              <a:t>２８回</a:t>
            </a:r>
            <a:r>
              <a:rPr lang="ja-JP" altLang="en-US" sz="2400" b="1" dirty="0">
                <a:solidFill>
                  <a:srgbClr val="C00000"/>
                </a:solidFill>
                <a:latin typeface="Calibri"/>
                <a:ea typeface="ＭＳ Ｐゴシック"/>
              </a:rPr>
              <a:t>　　　  </a:t>
            </a:r>
            <a:r>
              <a:rPr lang="ja-JP" altLang="ja-JP" sz="2400" b="1" dirty="0" smtClean="0">
                <a:solidFill>
                  <a:srgbClr val="C00000"/>
                </a:solidFill>
                <a:latin typeface="Calibri"/>
                <a:ea typeface="ＭＳ Ｐゴシック"/>
              </a:rPr>
              <a:t>参加者</a:t>
            </a:r>
            <a:r>
              <a:rPr lang="ja-JP" altLang="en-US" sz="2400" b="1" dirty="0" smtClean="0">
                <a:solidFill>
                  <a:srgbClr val="C00000"/>
                </a:solidFill>
                <a:latin typeface="Calibri"/>
                <a:ea typeface="ＭＳ Ｐゴシック"/>
              </a:rPr>
              <a:t>　</a:t>
            </a:r>
            <a:r>
              <a:rPr lang="en-US" altLang="ja-JP" sz="2400" b="1" dirty="0" smtClean="0">
                <a:solidFill>
                  <a:srgbClr val="C00000"/>
                </a:solidFill>
                <a:latin typeface="Calibri"/>
                <a:ea typeface="ＭＳ Ｐゴシック"/>
              </a:rPr>
              <a:t>612</a:t>
            </a:r>
            <a:r>
              <a:rPr lang="ja-JP" altLang="ja-JP" sz="2400" b="1" dirty="0" smtClean="0">
                <a:solidFill>
                  <a:srgbClr val="C00000"/>
                </a:solidFill>
                <a:latin typeface="Calibri"/>
                <a:ea typeface="ＭＳ Ｐゴシック"/>
              </a:rPr>
              <a:t>名</a:t>
            </a:r>
            <a:endParaRPr lang="en-US" altLang="ja-JP" sz="2400" b="1" dirty="0">
              <a:solidFill>
                <a:srgbClr val="C00000"/>
              </a:solidFill>
              <a:latin typeface="Calibri"/>
              <a:ea typeface="ＭＳ Ｐゴシック"/>
            </a:endParaRPr>
          </a:p>
        </p:txBody>
      </p:sp>
      <p:sp>
        <p:nvSpPr>
          <p:cNvPr id="2" name="スライド番号プレースホルダー 1"/>
          <p:cNvSpPr>
            <a:spLocks noGrp="1"/>
          </p:cNvSpPr>
          <p:nvPr>
            <p:ph type="sldNum" sz="quarter" idx="12"/>
          </p:nvPr>
        </p:nvSpPr>
        <p:spPr/>
        <p:txBody>
          <a:bodyPr/>
          <a:lstStyle/>
          <a:p>
            <a:fld id="{F6AA291A-56EF-41CB-A6A3-F210C516E4AE}" type="slidenum">
              <a:rPr kumimoji="1" lang="ja-JP" altLang="en-US" smtClean="0"/>
              <a:t>23</a:t>
            </a:fld>
            <a:endParaRPr kumimoji="1" lang="ja-JP" altLang="en-US"/>
          </a:p>
        </p:txBody>
      </p:sp>
    </p:spTree>
    <p:extLst>
      <p:ext uri="{BB962C8B-B14F-4D97-AF65-F5344CB8AC3E}">
        <p14:creationId xmlns:p14="http://schemas.microsoft.com/office/powerpoint/2010/main" val="400259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図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5873" y="1310616"/>
            <a:ext cx="4168227" cy="235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図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826" y="4031840"/>
            <a:ext cx="4133280" cy="246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図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5873" y="4016913"/>
            <a:ext cx="3995064" cy="249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5"/>
          <p:cNvSpPr>
            <a:spLocks noChangeArrowheads="1"/>
          </p:cNvSpPr>
          <p:nvPr/>
        </p:nvSpPr>
        <p:spPr bwMode="auto">
          <a:xfrm>
            <a:off x="369826" y="476672"/>
            <a:ext cx="3122054"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128"/>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128"/>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128"/>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128"/>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128"/>
              </a:defRPr>
            </a:lvl9pPr>
          </a:lstStyle>
          <a:p>
            <a:pPr eaLnBrk="1" hangingPunct="1">
              <a:buClr>
                <a:srgbClr val="000000"/>
              </a:buClr>
              <a:buSzPct val="100000"/>
              <a:buFont typeface="Times New Roman" pitchFamily="18" charset="0"/>
              <a:buNone/>
            </a:pPr>
            <a:r>
              <a:rPr lang="ja-JP" altLang="en-US" sz="2400" b="1" dirty="0" smtClean="0">
                <a:solidFill>
                  <a:srgbClr val="000000"/>
                </a:solidFill>
                <a:latin typeface="Calibri" pitchFamily="34" charset="0"/>
              </a:rPr>
              <a:t>産地</a:t>
            </a:r>
            <a:r>
              <a:rPr lang="ja-JP" altLang="en-US" sz="2400" b="1" dirty="0">
                <a:solidFill>
                  <a:srgbClr val="000000"/>
                </a:solidFill>
                <a:latin typeface="Calibri" pitchFamily="34" charset="0"/>
              </a:rPr>
              <a:t>見</a:t>
            </a:r>
            <a:r>
              <a:rPr lang="ja-JP" altLang="en-US" sz="2400" b="1" dirty="0" smtClean="0">
                <a:solidFill>
                  <a:srgbClr val="000000"/>
                </a:solidFill>
                <a:latin typeface="Calibri" pitchFamily="34" charset="0"/>
              </a:rPr>
              <a:t>学会・交流会　　</a:t>
            </a:r>
            <a:r>
              <a:rPr lang="ja-JP" altLang="ja-JP" sz="1400" dirty="0">
                <a:solidFill>
                  <a:srgbClr val="000000"/>
                </a:solidFill>
                <a:latin typeface="Calibri" pitchFamily="34" charset="0"/>
              </a:rPr>
              <a:t>　　　　　　　　　　　　　　　　　</a:t>
            </a:r>
            <a:endParaRPr lang="ja-JP" altLang="ja-JP" dirty="0">
              <a:solidFill>
                <a:srgbClr val="000000"/>
              </a:solidFill>
              <a:latin typeface="Calibri" pitchFamily="34" charset="0"/>
            </a:endParaRPr>
          </a:p>
        </p:txBody>
      </p:sp>
      <p:pic>
        <p:nvPicPr>
          <p:cNvPr id="5018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32" y="1328653"/>
            <a:ext cx="4156074" cy="235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5364088" y="596354"/>
            <a:ext cx="3060278" cy="369332"/>
          </a:xfrm>
          <a:prstGeom prst="rect">
            <a:avLst/>
          </a:prstGeom>
          <a:noFill/>
        </p:spPr>
        <p:txBody>
          <a:bodyPr wrap="square" rtlCol="0">
            <a:spAutoFit/>
          </a:bodyPr>
          <a:lstStyle/>
          <a:p>
            <a:r>
              <a:rPr lang="ja-JP" altLang="en-US" dirty="0"/>
              <a:t>７</a:t>
            </a:r>
            <a:r>
              <a:rPr kumimoji="1" lang="ja-JP" altLang="en-US" dirty="0" smtClean="0"/>
              <a:t>回開催　参加者２５１名</a:t>
            </a:r>
            <a:endParaRPr kumimoji="1" lang="ja-JP" altLang="en-US" dirty="0"/>
          </a:p>
        </p:txBody>
      </p:sp>
      <p:sp>
        <p:nvSpPr>
          <p:cNvPr id="3" name="スライド番号プレースホルダー 2"/>
          <p:cNvSpPr>
            <a:spLocks noGrp="1"/>
          </p:cNvSpPr>
          <p:nvPr>
            <p:ph type="sldNum" sz="quarter" idx="12"/>
          </p:nvPr>
        </p:nvSpPr>
        <p:spPr/>
        <p:txBody>
          <a:bodyPr/>
          <a:lstStyle/>
          <a:p>
            <a:fld id="{F6AA291A-56EF-41CB-A6A3-F210C516E4AE}" type="slidenum">
              <a:rPr kumimoji="1" lang="ja-JP" altLang="en-US" smtClean="0"/>
              <a:t>24</a:t>
            </a:fld>
            <a:endParaRPr kumimoji="1" lang="ja-JP" altLang="en-US"/>
          </a:p>
        </p:txBody>
      </p:sp>
    </p:spTree>
    <p:extLst>
      <p:ext uri="{BB962C8B-B14F-4D97-AF65-F5344CB8AC3E}">
        <p14:creationId xmlns:p14="http://schemas.microsoft.com/office/powerpoint/2010/main" val="41229102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276867" y="3131676"/>
            <a:ext cx="4641014" cy="369332"/>
          </a:xfrm>
          <a:prstGeom prst="rect">
            <a:avLst/>
          </a:prstGeom>
          <a:noFill/>
        </p:spPr>
        <p:txBody>
          <a:bodyPr wrap="none" rtlCol="0">
            <a:spAutoFit/>
          </a:bodyPr>
          <a:lstStyle/>
          <a:p>
            <a:r>
              <a:rPr kumimoji="1" lang="ja-JP" altLang="en-US" dirty="0" smtClean="0">
                <a:latin typeface="HG丸ｺﾞｼｯｸM-PRO" panose="020F0600000000000000" pitchFamily="50" charset="-128"/>
                <a:ea typeface="HG丸ｺﾞｼｯｸM-PRO" panose="020F0600000000000000" pitchFamily="50" charset="-128"/>
              </a:rPr>
              <a:t>コープこうべ水産チーフ研修会（</a:t>
            </a:r>
            <a:r>
              <a:rPr kumimoji="1" lang="en-US" altLang="ja-JP" dirty="0" smtClean="0">
                <a:latin typeface="HG丸ｺﾞｼｯｸM-PRO" panose="020F0600000000000000" pitchFamily="50" charset="-128"/>
                <a:ea typeface="HG丸ｺﾞｼｯｸM-PRO" panose="020F0600000000000000" pitchFamily="50" charset="-128"/>
              </a:rPr>
              <a:t>JF</a:t>
            </a:r>
            <a:r>
              <a:rPr kumimoji="1" lang="ja-JP" altLang="en-US" dirty="0" smtClean="0">
                <a:latin typeface="HG丸ｺﾞｼｯｸM-PRO" panose="020F0600000000000000" pitchFamily="50" charset="-128"/>
                <a:ea typeface="HG丸ｺﾞｼｯｸM-PRO" panose="020F0600000000000000" pitchFamily="50" charset="-128"/>
              </a:rPr>
              <a:t>津名）</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683568" y="116632"/>
            <a:ext cx="2646878" cy="461665"/>
          </a:xfrm>
          <a:prstGeom prst="rect">
            <a:avLst/>
          </a:prstGeom>
          <a:noFill/>
        </p:spPr>
        <p:txBody>
          <a:bodyPr wrap="none" rtlCol="0">
            <a:spAutoFit/>
          </a:bodyPr>
          <a:lstStyle/>
          <a:p>
            <a:r>
              <a:rPr kumimoji="1" lang="ja-JP" altLang="en-US" sz="2400" dirty="0" smtClean="0">
                <a:latin typeface="HG丸ｺﾞｼｯｸM-PRO" panose="020F0600000000000000" pitchFamily="50" charset="-128"/>
                <a:ea typeface="HG丸ｺﾞｼｯｸM-PRO" panose="020F0600000000000000" pitchFamily="50" charset="-128"/>
              </a:rPr>
              <a:t>水産チーフ研修会</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5122" name="Picture 2" descr="T:\00300 プロジェクト関連\ひょうごの地魚推進プロジェクト\コープこうべ関係\H29\職員向け研修会\H29.10地区別チーフ会\写真\s-IMG_00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509" y="674582"/>
            <a:ext cx="3293994" cy="247049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T:\00300 プロジェクト関連\ひょうごの地魚推進プロジェクト\コープこうべ関係\H29\職員向け研修会\H29.10地区別チーフ会\写真\s-IMG_00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2012" y="687983"/>
            <a:ext cx="3276125" cy="24570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00300 プロジェクト関連\ひょうごの地魚推進プロジェクト\コープこうべ関係\H29\職員向け研修会\H29.10地区別チーフ会\写真\s-IMG_00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510" y="3685517"/>
            <a:ext cx="3293994" cy="247049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T:\00300 プロジェクト関連\ひょうごの地魚推進プロジェクト\コープこうべ関係\H29\職員向け研修会\H29.10地区別チーフ会\写真\s-IMG_00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4144" y="3685517"/>
            <a:ext cx="3293993" cy="2470495"/>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1017966" y="6156012"/>
            <a:ext cx="7180171" cy="369332"/>
          </a:xfrm>
          <a:prstGeom prst="rect">
            <a:avLst/>
          </a:prstGeom>
          <a:noFill/>
        </p:spPr>
        <p:txBody>
          <a:bodyPr wrap="none" rtlCol="0">
            <a:spAutoFit/>
          </a:bodyPr>
          <a:lstStyle/>
          <a:p>
            <a:r>
              <a:rPr kumimoji="1" lang="ja-JP" altLang="en-US" dirty="0" smtClean="0">
                <a:latin typeface="HG丸ｺﾞｼｯｸM-PRO" panose="020F0600000000000000" pitchFamily="50" charset="-128"/>
                <a:ea typeface="HG丸ｺﾞｼｯｸM-PRO" panose="020F0600000000000000" pitchFamily="50" charset="-128"/>
              </a:rPr>
              <a:t>コープこうべ水産チーフ研修会（</a:t>
            </a:r>
            <a:r>
              <a:rPr kumimoji="1" lang="en-US" altLang="ja-JP" dirty="0" smtClean="0">
                <a:latin typeface="HG丸ｺﾞｼｯｸM-PRO" panose="020F0600000000000000" pitchFamily="50" charset="-128"/>
                <a:ea typeface="HG丸ｺﾞｼｯｸM-PRO" panose="020F0600000000000000" pitchFamily="50" charset="-128"/>
              </a:rPr>
              <a:t>JF</a:t>
            </a:r>
            <a:r>
              <a:rPr kumimoji="1" lang="ja-JP" altLang="en-US" dirty="0" smtClean="0">
                <a:latin typeface="HG丸ｺﾞｼｯｸM-PRO" panose="020F0600000000000000" pitchFamily="50" charset="-128"/>
                <a:ea typeface="HG丸ｺﾞｼｯｸM-PRO" panose="020F0600000000000000" pitchFamily="50" charset="-128"/>
              </a:rPr>
              <a:t>兵庫漁連　水産加工センター）</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F6AA291A-56EF-41CB-A6A3-F210C516E4AE}" type="slidenum">
              <a:rPr kumimoji="1" lang="ja-JP" altLang="en-US" smtClean="0"/>
              <a:t>25</a:t>
            </a:fld>
            <a:endParaRPr kumimoji="1" lang="ja-JP" altLang="en-US"/>
          </a:p>
        </p:txBody>
      </p:sp>
    </p:spTree>
    <p:extLst>
      <p:ext uri="{BB962C8B-B14F-4D97-AF65-F5344CB8AC3E}">
        <p14:creationId xmlns:p14="http://schemas.microsoft.com/office/powerpoint/2010/main" val="3385460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395536" y="1141395"/>
            <a:ext cx="8280920" cy="2016224"/>
          </a:xfrm>
        </p:spPr>
        <p:txBody>
          <a:bodyPr/>
          <a:lstStyle/>
          <a:p>
            <a:pPr marL="0" lvl="0" indent="0">
              <a:buClr>
                <a:srgbClr val="000099"/>
              </a:buClr>
              <a:buSzPct val="125000"/>
              <a:buNone/>
            </a:pPr>
            <a:r>
              <a:rPr lang="ja-JP" altLang="en-US" sz="2000" b="1" u="sng" dirty="0">
                <a:solidFill>
                  <a:prstClr val="black"/>
                </a:solidFill>
                <a:latin typeface="Arial Unicode MS" pitchFamily="50" charset="-128"/>
                <a:ea typeface="Arial Unicode MS" pitchFamily="50" charset="-128"/>
                <a:cs typeface="Arial Unicode MS" pitchFamily="50" charset="-128"/>
              </a:rPr>
              <a:t>◆経緯</a:t>
            </a:r>
            <a:endParaRPr lang="en-US" altLang="ja-JP" sz="2000" b="1" u="sng" dirty="0">
              <a:solidFill>
                <a:prstClr val="black"/>
              </a:solidFill>
              <a:latin typeface="Arial Unicode MS" pitchFamily="50" charset="-128"/>
              <a:ea typeface="Arial Unicode MS" pitchFamily="50" charset="-128"/>
              <a:cs typeface="Arial Unicode MS" pitchFamily="50" charset="-128"/>
            </a:endParaRPr>
          </a:p>
          <a:p>
            <a:pPr marL="0" lvl="0" indent="0">
              <a:buClr>
                <a:srgbClr val="000099"/>
              </a:buClr>
              <a:buSzPct val="125000"/>
              <a:buNone/>
            </a:pPr>
            <a:r>
              <a:rPr lang="ja-JP" altLang="en-US" sz="2000" dirty="0">
                <a:solidFill>
                  <a:prstClr val="black"/>
                </a:solidFill>
                <a:latin typeface="Arial Unicode MS" pitchFamily="50" charset="-128"/>
                <a:ea typeface="Arial Unicode MS" pitchFamily="50" charset="-128"/>
                <a:cs typeface="Arial Unicode MS" pitchFamily="50" charset="-128"/>
              </a:rPr>
              <a:t>・平成</a:t>
            </a:r>
            <a:r>
              <a:rPr lang="en-US" altLang="ja-JP" sz="2000" dirty="0">
                <a:solidFill>
                  <a:prstClr val="black"/>
                </a:solidFill>
                <a:latin typeface="Arial Unicode MS" pitchFamily="50" charset="-128"/>
                <a:ea typeface="Arial Unicode MS" pitchFamily="50" charset="-128"/>
                <a:cs typeface="Arial Unicode MS" pitchFamily="50" charset="-128"/>
              </a:rPr>
              <a:t>25</a:t>
            </a:r>
            <a:r>
              <a:rPr lang="ja-JP" altLang="en-US" sz="2000" dirty="0">
                <a:solidFill>
                  <a:prstClr val="black"/>
                </a:solidFill>
                <a:latin typeface="Arial Unicode MS" pitchFamily="50" charset="-128"/>
                <a:ea typeface="Arial Unicode MS" pitchFamily="50" charset="-128"/>
                <a:cs typeface="Arial Unicode MS" pitchFamily="50" charset="-128"/>
              </a:rPr>
              <a:t>年</a:t>
            </a:r>
            <a:r>
              <a:rPr lang="en-US" altLang="ja-JP" sz="2000" dirty="0">
                <a:solidFill>
                  <a:prstClr val="black"/>
                </a:solidFill>
                <a:latin typeface="Arial Unicode MS" pitchFamily="50" charset="-128"/>
                <a:ea typeface="Arial Unicode MS" pitchFamily="50" charset="-128"/>
                <a:cs typeface="Arial Unicode MS" pitchFamily="50" charset="-128"/>
              </a:rPr>
              <a:t>7</a:t>
            </a:r>
            <a:r>
              <a:rPr lang="ja-JP" altLang="en-US" sz="2000" dirty="0">
                <a:solidFill>
                  <a:prstClr val="black"/>
                </a:solidFill>
                <a:latin typeface="Arial Unicode MS" pitchFamily="50" charset="-128"/>
                <a:ea typeface="Arial Unicode MS" pitchFamily="50" charset="-128"/>
                <a:cs typeface="Arial Unicode MS" pitchFamily="50" charset="-128"/>
              </a:rPr>
              <a:t>月から</a:t>
            </a:r>
            <a:r>
              <a:rPr lang="en-US" altLang="ja-JP" sz="2000" dirty="0">
                <a:solidFill>
                  <a:prstClr val="black"/>
                </a:solidFill>
                <a:latin typeface="Arial Unicode MS" pitchFamily="50" charset="-128"/>
                <a:ea typeface="Arial Unicode MS" pitchFamily="50" charset="-128"/>
                <a:cs typeface="Arial Unicode MS" pitchFamily="50" charset="-128"/>
              </a:rPr>
              <a:t>11</a:t>
            </a:r>
            <a:r>
              <a:rPr lang="ja-JP" altLang="en-US" sz="2000" dirty="0">
                <a:solidFill>
                  <a:prstClr val="black"/>
                </a:solidFill>
                <a:latin typeface="Arial Unicode MS" pitchFamily="50" charset="-128"/>
                <a:ea typeface="Arial Unicode MS" pitchFamily="50" charset="-128"/>
                <a:cs typeface="Arial Unicode MS" pitchFamily="50" charset="-128"/>
              </a:rPr>
              <a:t>店舗で実験供給を開始</a:t>
            </a:r>
            <a:endParaRPr lang="en-US" altLang="ja-JP" sz="2000" dirty="0">
              <a:solidFill>
                <a:prstClr val="black"/>
              </a:solidFill>
              <a:latin typeface="Arial Unicode MS" pitchFamily="50" charset="-128"/>
              <a:ea typeface="Arial Unicode MS" pitchFamily="50" charset="-128"/>
              <a:cs typeface="Arial Unicode MS" pitchFamily="50" charset="-128"/>
            </a:endParaRPr>
          </a:p>
          <a:p>
            <a:pPr marL="0" lvl="0" indent="0">
              <a:buClr>
                <a:srgbClr val="000099"/>
              </a:buClr>
              <a:buSzPct val="125000"/>
              <a:buNone/>
            </a:pPr>
            <a:r>
              <a:rPr lang="ja-JP" altLang="en-US" sz="2000" dirty="0">
                <a:solidFill>
                  <a:prstClr val="black"/>
                </a:solidFill>
                <a:latin typeface="Arial Unicode MS" pitchFamily="50" charset="-128"/>
                <a:ea typeface="Arial Unicode MS" pitchFamily="50" charset="-128"/>
                <a:cs typeface="Arial Unicode MS" pitchFamily="50" charset="-128"/>
              </a:rPr>
              <a:t>・平成</a:t>
            </a:r>
            <a:r>
              <a:rPr lang="en-US" altLang="ja-JP" sz="2000" dirty="0">
                <a:solidFill>
                  <a:prstClr val="black"/>
                </a:solidFill>
                <a:latin typeface="Arial Unicode MS" pitchFamily="50" charset="-128"/>
                <a:ea typeface="Arial Unicode MS" pitchFamily="50" charset="-128"/>
                <a:cs typeface="Arial Unicode MS" pitchFamily="50" charset="-128"/>
              </a:rPr>
              <a:t>25</a:t>
            </a:r>
            <a:r>
              <a:rPr lang="ja-JP" altLang="en-US" sz="2000" dirty="0">
                <a:solidFill>
                  <a:prstClr val="black"/>
                </a:solidFill>
                <a:latin typeface="Arial Unicode MS" pitchFamily="50" charset="-128"/>
                <a:ea typeface="Arial Unicode MS" pitchFamily="50" charset="-128"/>
                <a:cs typeface="Arial Unicode MS" pitchFamily="50" charset="-128"/>
              </a:rPr>
              <a:t>年</a:t>
            </a:r>
            <a:r>
              <a:rPr lang="en-US" altLang="ja-JP" sz="2000" dirty="0">
                <a:solidFill>
                  <a:prstClr val="black"/>
                </a:solidFill>
                <a:latin typeface="Arial Unicode MS" pitchFamily="50" charset="-128"/>
                <a:ea typeface="Arial Unicode MS" pitchFamily="50" charset="-128"/>
                <a:cs typeface="Arial Unicode MS" pitchFamily="50" charset="-128"/>
              </a:rPr>
              <a:t>10</a:t>
            </a:r>
            <a:r>
              <a:rPr lang="ja-JP" altLang="en-US" sz="2000" dirty="0">
                <a:solidFill>
                  <a:prstClr val="black"/>
                </a:solidFill>
                <a:latin typeface="Arial Unicode MS" pitchFamily="50" charset="-128"/>
                <a:ea typeface="Arial Unicode MS" pitchFamily="50" charset="-128"/>
                <a:cs typeface="Arial Unicode MS" pitchFamily="50" charset="-128"/>
              </a:rPr>
              <a:t>月から</a:t>
            </a:r>
            <a:r>
              <a:rPr lang="en-US" altLang="ja-JP" sz="2000" dirty="0">
                <a:solidFill>
                  <a:prstClr val="black"/>
                </a:solidFill>
                <a:latin typeface="Arial Unicode MS" pitchFamily="50" charset="-128"/>
                <a:ea typeface="Arial Unicode MS" pitchFamily="50" charset="-128"/>
                <a:cs typeface="Arial Unicode MS" pitchFamily="50" charset="-128"/>
              </a:rPr>
              <a:t>54</a:t>
            </a:r>
            <a:r>
              <a:rPr lang="ja-JP" altLang="en-US" sz="2000" dirty="0">
                <a:solidFill>
                  <a:prstClr val="black"/>
                </a:solidFill>
                <a:latin typeface="Arial Unicode MS" pitchFamily="50" charset="-128"/>
                <a:ea typeface="Arial Unicode MS" pitchFamily="50" charset="-128"/>
                <a:cs typeface="Arial Unicode MS" pitchFamily="50" charset="-128"/>
              </a:rPr>
              <a:t>店舗に拡大</a:t>
            </a:r>
            <a:endParaRPr lang="en-US" altLang="ja-JP" sz="2000" dirty="0">
              <a:solidFill>
                <a:prstClr val="black"/>
              </a:solidFill>
              <a:latin typeface="Arial Unicode MS" pitchFamily="50" charset="-128"/>
              <a:ea typeface="Arial Unicode MS" pitchFamily="50" charset="-128"/>
              <a:cs typeface="Arial Unicode MS" pitchFamily="50" charset="-128"/>
            </a:endParaRPr>
          </a:p>
          <a:p>
            <a:pPr marL="0" lvl="0" indent="0">
              <a:buClr>
                <a:srgbClr val="000099"/>
              </a:buClr>
              <a:buSzPct val="125000"/>
              <a:buNone/>
            </a:pPr>
            <a:r>
              <a:rPr lang="ja-JP" altLang="en-US" sz="2000" dirty="0">
                <a:solidFill>
                  <a:prstClr val="black"/>
                </a:solidFill>
                <a:latin typeface="Arial Unicode MS" pitchFamily="50" charset="-128"/>
                <a:ea typeface="Arial Unicode MS" pitchFamily="50" charset="-128"/>
                <a:cs typeface="Arial Unicode MS" pitchFamily="50" charset="-128"/>
              </a:rPr>
              <a:t>・平成</a:t>
            </a:r>
            <a:r>
              <a:rPr lang="en-US" altLang="ja-JP" sz="2000" dirty="0">
                <a:solidFill>
                  <a:prstClr val="black"/>
                </a:solidFill>
                <a:latin typeface="Arial Unicode MS" pitchFamily="50" charset="-128"/>
                <a:ea typeface="Arial Unicode MS" pitchFamily="50" charset="-128"/>
                <a:cs typeface="Arial Unicode MS" pitchFamily="50" charset="-128"/>
              </a:rPr>
              <a:t>26</a:t>
            </a:r>
            <a:r>
              <a:rPr lang="ja-JP" altLang="en-US" sz="2000" dirty="0">
                <a:solidFill>
                  <a:prstClr val="black"/>
                </a:solidFill>
                <a:latin typeface="Arial Unicode MS" pitchFamily="50" charset="-128"/>
                <a:ea typeface="Arial Unicode MS" pitchFamily="50" charset="-128"/>
                <a:cs typeface="Arial Unicode MS" pitchFamily="50" charset="-128"/>
              </a:rPr>
              <a:t>年</a:t>
            </a:r>
            <a:r>
              <a:rPr lang="en-US" altLang="ja-JP" sz="2000" dirty="0">
                <a:solidFill>
                  <a:prstClr val="black"/>
                </a:solidFill>
                <a:latin typeface="Arial Unicode MS" pitchFamily="50" charset="-128"/>
                <a:ea typeface="Arial Unicode MS" pitchFamily="50" charset="-128"/>
                <a:cs typeface="Arial Unicode MS" pitchFamily="50" charset="-128"/>
              </a:rPr>
              <a:t>4</a:t>
            </a:r>
            <a:r>
              <a:rPr lang="ja-JP" altLang="en-US" sz="2000" dirty="0">
                <a:solidFill>
                  <a:prstClr val="black"/>
                </a:solidFill>
                <a:latin typeface="Arial Unicode MS" pitchFamily="50" charset="-128"/>
                <a:ea typeface="Arial Unicode MS" pitchFamily="50" charset="-128"/>
                <a:cs typeface="Arial Unicode MS" pitchFamily="50" charset="-128"/>
              </a:rPr>
              <a:t>月から</a:t>
            </a:r>
            <a:r>
              <a:rPr lang="en-US" altLang="ja-JP" sz="2000" dirty="0">
                <a:solidFill>
                  <a:prstClr val="black"/>
                </a:solidFill>
                <a:latin typeface="Arial Unicode MS" pitchFamily="50" charset="-128"/>
                <a:ea typeface="Arial Unicode MS" pitchFamily="50" charset="-128"/>
                <a:cs typeface="Arial Unicode MS" pitchFamily="50" charset="-128"/>
              </a:rPr>
              <a:t>101</a:t>
            </a:r>
            <a:r>
              <a:rPr lang="ja-JP" altLang="en-US" sz="2000" dirty="0">
                <a:solidFill>
                  <a:prstClr val="black"/>
                </a:solidFill>
                <a:latin typeface="Arial Unicode MS" pitchFamily="50" charset="-128"/>
                <a:ea typeface="Arial Unicode MS" pitchFamily="50" charset="-128"/>
                <a:cs typeface="Arial Unicode MS" pitchFamily="50" charset="-128"/>
              </a:rPr>
              <a:t>店舗（コープ全店）に拡大</a:t>
            </a:r>
            <a:endParaRPr lang="en-US" altLang="ja-JP" sz="2000" dirty="0">
              <a:solidFill>
                <a:prstClr val="black"/>
              </a:solidFill>
              <a:latin typeface="Arial Unicode MS" pitchFamily="50" charset="-128"/>
              <a:ea typeface="Arial Unicode MS" pitchFamily="50" charset="-128"/>
              <a:cs typeface="Arial Unicode MS" pitchFamily="50" charset="-128"/>
            </a:endParaRPr>
          </a:p>
          <a:p>
            <a:pPr marL="0" lvl="0" indent="0">
              <a:buClr>
                <a:srgbClr val="000099"/>
              </a:buClr>
              <a:buSzPct val="125000"/>
              <a:buNone/>
            </a:pPr>
            <a:r>
              <a:rPr lang="ja-JP" altLang="en-US" sz="2000" dirty="0">
                <a:solidFill>
                  <a:prstClr val="black"/>
                </a:solidFill>
                <a:latin typeface="Arial Unicode MS" pitchFamily="50" charset="-128"/>
                <a:ea typeface="Arial Unicode MS" pitchFamily="50" charset="-128"/>
                <a:cs typeface="Arial Unicode MS" pitchFamily="50" charset="-128"/>
              </a:rPr>
              <a:t>・平成</a:t>
            </a:r>
            <a:r>
              <a:rPr lang="en-US" altLang="ja-JP" sz="2000" dirty="0">
                <a:solidFill>
                  <a:prstClr val="black"/>
                </a:solidFill>
                <a:latin typeface="Arial Unicode MS" pitchFamily="50" charset="-128"/>
                <a:ea typeface="Arial Unicode MS" pitchFamily="50" charset="-128"/>
                <a:cs typeface="Arial Unicode MS" pitchFamily="50" charset="-128"/>
              </a:rPr>
              <a:t>27</a:t>
            </a:r>
            <a:r>
              <a:rPr lang="ja-JP" altLang="en-US" sz="2000" dirty="0">
                <a:solidFill>
                  <a:prstClr val="black"/>
                </a:solidFill>
                <a:latin typeface="Arial Unicode MS" pitchFamily="50" charset="-128"/>
                <a:ea typeface="Arial Unicode MS" pitchFamily="50" charset="-128"/>
                <a:cs typeface="Arial Unicode MS" pitchFamily="50" charset="-128"/>
              </a:rPr>
              <a:t>年</a:t>
            </a:r>
            <a:r>
              <a:rPr lang="en-US" altLang="ja-JP" sz="2000" dirty="0">
                <a:solidFill>
                  <a:prstClr val="black"/>
                </a:solidFill>
                <a:latin typeface="Arial Unicode MS" pitchFamily="50" charset="-128"/>
                <a:ea typeface="Arial Unicode MS" pitchFamily="50" charset="-128"/>
                <a:cs typeface="Arial Unicode MS" pitchFamily="50" charset="-128"/>
              </a:rPr>
              <a:t>10</a:t>
            </a:r>
            <a:r>
              <a:rPr lang="ja-JP" altLang="en-US" sz="2000" dirty="0">
                <a:solidFill>
                  <a:prstClr val="black"/>
                </a:solidFill>
                <a:latin typeface="Arial Unicode MS" pitchFamily="50" charset="-128"/>
                <a:ea typeface="Arial Unicode MS" pitchFamily="50" charset="-128"/>
                <a:cs typeface="Arial Unicode MS" pitchFamily="50" charset="-128"/>
              </a:rPr>
              <a:t>月から</a:t>
            </a:r>
            <a:r>
              <a:rPr lang="en-US" altLang="ja-JP" sz="2000" dirty="0">
                <a:solidFill>
                  <a:prstClr val="black"/>
                </a:solidFill>
                <a:latin typeface="Arial Unicode MS" pitchFamily="50" charset="-128"/>
                <a:ea typeface="Arial Unicode MS" pitchFamily="50" charset="-128"/>
                <a:cs typeface="Arial Unicode MS" pitchFamily="50" charset="-128"/>
              </a:rPr>
              <a:t>161</a:t>
            </a:r>
            <a:r>
              <a:rPr lang="ja-JP" altLang="en-US" sz="2000" dirty="0">
                <a:solidFill>
                  <a:prstClr val="black"/>
                </a:solidFill>
                <a:latin typeface="Arial Unicode MS" pitchFamily="50" charset="-128"/>
                <a:ea typeface="Arial Unicode MS" pitchFamily="50" charset="-128"/>
                <a:cs typeface="Arial Unicode MS" pitchFamily="50" charset="-128"/>
              </a:rPr>
              <a:t>店舗（コープミニ含む全店）に拡大</a:t>
            </a:r>
            <a:endParaRPr lang="en-US" altLang="ja-JP" sz="2000" dirty="0">
              <a:solidFill>
                <a:prstClr val="black"/>
              </a:solidFill>
              <a:latin typeface="Arial Unicode MS" pitchFamily="50" charset="-128"/>
              <a:ea typeface="Arial Unicode MS" pitchFamily="50" charset="-128"/>
              <a:cs typeface="Arial Unicode MS" pitchFamily="50" charset="-128"/>
            </a:endParaRPr>
          </a:p>
          <a:p>
            <a:pPr marL="0" indent="0">
              <a:buNone/>
            </a:pPr>
            <a:endParaRPr kumimoji="1" lang="ja-JP" altLang="en-US" dirty="0"/>
          </a:p>
        </p:txBody>
      </p:sp>
      <p:pic>
        <p:nvPicPr>
          <p:cNvPr id="3"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16" y="3190258"/>
            <a:ext cx="4536504" cy="33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円/楕円 1"/>
          <p:cNvSpPr/>
          <p:nvPr/>
        </p:nvSpPr>
        <p:spPr>
          <a:xfrm>
            <a:off x="5940152" y="3212976"/>
            <a:ext cx="2736304" cy="28083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10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148" t="30208" r="45313" b="34375"/>
          <a:stretch>
            <a:fillRect/>
          </a:stretch>
        </p:blipFill>
        <p:spPr bwMode="auto">
          <a:xfrm>
            <a:off x="5834070" y="3157619"/>
            <a:ext cx="3005138"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
        <p:nvSpPr>
          <p:cNvPr id="7" name="タイトル 1"/>
          <p:cNvSpPr>
            <a:spLocks noGrp="1"/>
          </p:cNvSpPr>
          <p:nvPr>
            <p:ph type="title"/>
          </p:nvPr>
        </p:nvSpPr>
        <p:spPr>
          <a:xfrm>
            <a:off x="192596" y="116632"/>
            <a:ext cx="8771892" cy="864096"/>
          </a:xfrm>
        </p:spPr>
        <p:txBody>
          <a:bodyPr>
            <a:normAutofit fontScale="90000"/>
          </a:bodyPr>
          <a:lstStyle/>
          <a:p>
            <a:r>
              <a:rPr lang="ja-JP" altLang="en-US" dirty="0" smtClean="0"/>
              <a:t>平成２５年７月　</a:t>
            </a:r>
            <a:r>
              <a:rPr lang="en-US" altLang="ja-JP" dirty="0" smtClean="0"/>
              <a:t/>
            </a:r>
            <a:br>
              <a:rPr lang="en-US" altLang="ja-JP" dirty="0" smtClean="0"/>
            </a:br>
            <a:r>
              <a:rPr lang="ja-JP" altLang="en-US" dirty="0" smtClean="0"/>
              <a:t>　ひょうごの地魚推進プロジェクトスタート</a:t>
            </a:r>
            <a:endParaRPr kumimoji="1" lang="ja-JP" altLang="en-US" dirty="0"/>
          </a:p>
        </p:txBody>
      </p:sp>
      <p:sp>
        <p:nvSpPr>
          <p:cNvPr id="6" name="スライド番号プレースホルダー 5"/>
          <p:cNvSpPr>
            <a:spLocks noGrp="1"/>
          </p:cNvSpPr>
          <p:nvPr>
            <p:ph type="sldNum" sz="quarter" idx="12"/>
          </p:nvPr>
        </p:nvSpPr>
        <p:spPr/>
        <p:txBody>
          <a:bodyPr/>
          <a:lstStyle/>
          <a:p>
            <a:fld id="{F6AA291A-56EF-41CB-A6A3-F210C516E4AE}" type="slidenum">
              <a:rPr kumimoji="1" lang="ja-JP" altLang="en-US" smtClean="0"/>
              <a:t>26</a:t>
            </a:fld>
            <a:endParaRPr kumimoji="1" lang="ja-JP" altLang="en-US"/>
          </a:p>
        </p:txBody>
      </p:sp>
    </p:spTree>
    <p:extLst>
      <p:ext uri="{BB962C8B-B14F-4D97-AF65-F5344CB8AC3E}">
        <p14:creationId xmlns:p14="http://schemas.microsoft.com/office/powerpoint/2010/main" val="13798678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020272" y="2279650"/>
            <a:ext cx="1872208" cy="413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0658" name="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399" y="2279650"/>
            <a:ext cx="41306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59" name="Rectangle 2"/>
          <p:cNvSpPr>
            <a:spLocks noChangeArrowheads="1"/>
          </p:cNvSpPr>
          <p:nvPr/>
        </p:nvSpPr>
        <p:spPr bwMode="auto">
          <a:xfrm>
            <a:off x="179513" y="464076"/>
            <a:ext cx="8856984" cy="162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itchFamily="34" charset="0"/>
                <a:ea typeface="ＭＳ Ｐゴシック" charset="-128"/>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itchFamily="34" charset="0"/>
                <a:ea typeface="ＭＳ Ｐゴシック" charset="-128"/>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ＭＳ Ｐゴシック" charset="-128"/>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ＭＳ Ｐゴシック" charset="-128"/>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ＭＳ Ｐゴシック"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ＭＳ Ｐゴシック"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ＭＳ Ｐゴシック"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ＭＳ Ｐゴシック"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ＭＳ Ｐゴシック" charset="-128"/>
              </a:defRPr>
            </a:lvl9pPr>
          </a:lstStyle>
          <a:p>
            <a:pPr eaLnBrk="1" hangingPunct="1">
              <a:lnSpc>
                <a:spcPct val="100000"/>
              </a:lnSpc>
              <a:spcAft>
                <a:spcPct val="0"/>
              </a:spcAft>
            </a:pPr>
            <a:r>
              <a:rPr lang="en-US" altLang="ja-JP" sz="2000" dirty="0" smtClean="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店舗水産売場での展開（毎週火曜日 さかなの日）⇨（毎週火・金曜日）</a:t>
            </a:r>
            <a:endParaRPr lang="ja-JP" altLang="ja-JP" sz="2000" dirty="0">
              <a:latin typeface="HG丸ｺﾞｼｯｸM-PRO" pitchFamily="50" charset="-128"/>
              <a:ea typeface="HG丸ｺﾞｼｯｸM-PRO" pitchFamily="50" charset="-128"/>
            </a:endParaRPr>
          </a:p>
          <a:p>
            <a:pPr eaLnBrk="1" hangingPunct="1">
              <a:lnSpc>
                <a:spcPct val="100000"/>
              </a:lnSpc>
              <a:spcAft>
                <a:spcPct val="0"/>
              </a:spcAft>
            </a:pPr>
            <a:r>
              <a:rPr lang="ja-JP" altLang="ja-JP" sz="2000" dirty="0">
                <a:latin typeface="HG丸ｺﾞｼｯｸM-PRO" pitchFamily="50" charset="-128"/>
                <a:ea typeface="HG丸ｺﾞｼｯｸM-PRO" pitchFamily="50" charset="-128"/>
              </a:rPr>
              <a:t>　・</a:t>
            </a:r>
            <a:r>
              <a:rPr lang="ja-JP" altLang="ja-JP" sz="2000" dirty="0" smtClean="0">
                <a:latin typeface="HG丸ｺﾞｼｯｸM-PRO" pitchFamily="50" charset="-128"/>
                <a:ea typeface="HG丸ｺﾞｼｯｸM-PRO" pitchFamily="50" charset="-128"/>
              </a:rPr>
              <a:t>県内</a:t>
            </a:r>
            <a:r>
              <a:rPr lang="ja-JP" altLang="en-US" sz="2000" dirty="0" smtClean="0">
                <a:latin typeface="HG丸ｺﾞｼｯｸM-PRO" pitchFamily="50" charset="-128"/>
                <a:ea typeface="HG丸ｺﾞｼｯｸM-PRO" pitchFamily="50" charset="-128"/>
              </a:rPr>
              <a:t>の</a:t>
            </a:r>
            <a:r>
              <a:rPr lang="ja-JP" altLang="ja-JP" sz="2000" dirty="0">
                <a:latin typeface="HG丸ｺﾞｼｯｸM-PRO" pitchFamily="50" charset="-128"/>
                <a:ea typeface="HG丸ｺﾞｼｯｸM-PRO" pitchFamily="50" charset="-128"/>
              </a:rPr>
              <a:t>対象店舗にパネルを</a:t>
            </a:r>
            <a:r>
              <a:rPr lang="ja-JP" altLang="ja-JP" sz="2000" dirty="0" smtClean="0">
                <a:latin typeface="HG丸ｺﾞｼｯｸM-PRO" pitchFamily="50" charset="-128"/>
                <a:ea typeface="HG丸ｺﾞｼｯｸM-PRO" pitchFamily="50" charset="-128"/>
              </a:rPr>
              <a:t>掲示</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a:t>
            </a:r>
            <a:endParaRPr lang="en-US" altLang="ja-JP" sz="2000" dirty="0" smtClean="0">
              <a:latin typeface="HG丸ｺﾞｼｯｸM-PRO" pitchFamily="50" charset="-128"/>
              <a:ea typeface="HG丸ｺﾞｼｯｸM-PRO" pitchFamily="50" charset="-128"/>
            </a:endParaRPr>
          </a:p>
          <a:p>
            <a:pPr eaLnBrk="1" hangingPunct="1">
              <a:lnSpc>
                <a:spcPct val="100000"/>
              </a:lnSpc>
              <a:spcAft>
                <a:spcPct val="0"/>
              </a:spcAft>
            </a:pPr>
            <a:r>
              <a:rPr lang="ja-JP" altLang="en-US" sz="2000" dirty="0">
                <a:latin typeface="HG丸ｺﾞｼｯｸM-PRO" pitchFamily="50" charset="-128"/>
                <a:ea typeface="HG丸ｺﾞｼｯｸM-PRO" pitchFamily="50" charset="-128"/>
              </a:rPr>
              <a:t>　・</a:t>
            </a:r>
            <a:r>
              <a:rPr lang="ja-JP" altLang="ja-JP" sz="2000" dirty="0">
                <a:latin typeface="HG丸ｺﾞｼｯｸM-PRO" pitchFamily="50" charset="-128"/>
                <a:ea typeface="HG丸ｺﾞｼｯｸM-PRO" pitchFamily="50" charset="-128"/>
              </a:rPr>
              <a:t>対象魚種に「とれ</a:t>
            </a:r>
            <a:r>
              <a:rPr lang="ja-JP" altLang="ja-JP" sz="2000" dirty="0" err="1">
                <a:latin typeface="HG丸ｺﾞｼｯｸM-PRO" pitchFamily="50" charset="-128"/>
                <a:ea typeface="HG丸ｺﾞｼｯｸM-PRO" pitchFamily="50" charset="-128"/>
              </a:rPr>
              <a:t>ぴち</a:t>
            </a:r>
            <a:r>
              <a:rPr lang="ja-JP" altLang="ja-JP" sz="2000" dirty="0">
                <a:latin typeface="HG丸ｺﾞｼｯｸM-PRO" pitchFamily="50" charset="-128"/>
                <a:ea typeface="HG丸ｺﾞｼｯｸM-PRO" pitchFamily="50" charset="-128"/>
              </a:rPr>
              <a:t>シール」を貼り付ける</a:t>
            </a:r>
          </a:p>
          <a:p>
            <a:pPr eaLnBrk="1" hangingPunct="1">
              <a:lnSpc>
                <a:spcPct val="100000"/>
              </a:lnSpc>
              <a:spcAft>
                <a:spcPct val="0"/>
              </a:spcAft>
            </a:pPr>
            <a:r>
              <a:rPr lang="ja-JP" altLang="ja-JP" sz="2000" dirty="0">
                <a:latin typeface="HG丸ｺﾞｼｯｸM-PRO" pitchFamily="50" charset="-128"/>
                <a:ea typeface="HG丸ｺﾞｼｯｸM-PRO" pitchFamily="50" charset="-128"/>
              </a:rPr>
              <a:t>　・重点魚種は、食べ方をリーフレットで配布</a:t>
            </a:r>
            <a:endParaRPr lang="en-US" altLang="ja-JP" sz="2000" dirty="0">
              <a:latin typeface="HG丸ｺﾞｼｯｸM-PRO" pitchFamily="50" charset="-128"/>
              <a:ea typeface="HG丸ｺﾞｼｯｸM-PRO" pitchFamily="50" charset="-128"/>
            </a:endParaRPr>
          </a:p>
          <a:p>
            <a:pPr eaLnBrk="1" hangingPunct="1">
              <a:lnSpc>
                <a:spcPct val="100000"/>
              </a:lnSpc>
              <a:spcAft>
                <a:spcPct val="0"/>
              </a:spcAft>
            </a:pPr>
            <a:r>
              <a:rPr lang="ja-JP" altLang="en-US" sz="2000" dirty="0">
                <a:latin typeface="HG丸ｺﾞｼｯｸM-PRO" pitchFamily="50" charset="-128"/>
                <a:ea typeface="HG丸ｺﾞｼｯｸM-PRO" pitchFamily="50" charset="-128"/>
              </a:rPr>
              <a:t>　　　　　　　</a:t>
            </a:r>
            <a:endParaRPr lang="ja-JP" altLang="ja-JP" sz="2000" dirty="0">
              <a:latin typeface="HG丸ｺﾞｼｯｸM-PRO" pitchFamily="50" charset="-128"/>
              <a:ea typeface="HG丸ｺﾞｼｯｸM-PRO" pitchFamily="50" charset="-128"/>
            </a:endParaRPr>
          </a:p>
        </p:txBody>
      </p:sp>
      <p:pic>
        <p:nvPicPr>
          <p:cNvPr id="6" name="Picture 2" descr="\\172.16.1.198\seat-club\日本の食を広げるプロジェクト事業\コープこうべ関係\クッキングサポーター研修会\Ｈ26.9.25コープ第5･6地区講習会\とれぴちレシピPDF\H26.04~10とれぴちレシピ\H26.04~10とれぴちレシピ_03.png"/>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90525" y="2057099"/>
            <a:ext cx="6370638" cy="450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7" descr="T:\日本の食を広げるプロジェクト事業\コープこうべ関係\写真\2013.9.3苦楽園\resized_400\DSCN22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1965889"/>
            <a:ext cx="6388198" cy="467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fld id="{F6AA291A-56EF-41CB-A6A3-F210C516E4AE}" type="slidenum">
              <a:rPr kumimoji="1" lang="ja-JP" altLang="en-US" smtClean="0"/>
              <a:t>27</a:t>
            </a:fld>
            <a:endParaRPr kumimoji="1" lang="ja-JP" altLang="en-US"/>
          </a:p>
        </p:txBody>
      </p:sp>
    </p:spTree>
    <p:extLst>
      <p:ext uri="{BB962C8B-B14F-4D97-AF65-F5344CB8AC3E}">
        <p14:creationId xmlns:p14="http://schemas.microsoft.com/office/powerpoint/2010/main" val="1872091952"/>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bwMode="auto">
          <a:xfrm>
            <a:off x="1435100" y="274638"/>
            <a:ext cx="7499350" cy="633412"/>
          </a:xfrm>
        </p:spPr>
        <p:txBody>
          <a:bodyPr vert="horz" wrap="square" lIns="91440" tIns="45720" rIns="91440" bIns="45720" numCol="1" anchorCtr="0" compatLnSpc="1">
            <a:prstTxWarp prst="textNoShape">
              <a:avLst/>
            </a:prstTxWarp>
          </a:bodyPr>
          <a:lstStyle/>
          <a:p>
            <a:pPr eaLnBrk="1" hangingPunct="1">
              <a:lnSpc>
                <a:spcPct val="90000"/>
              </a:lnSpc>
            </a:pPr>
            <a:r>
              <a:rPr lang="ja-JP" altLang="en-US" sz="2800" b="1" dirty="0" smtClean="0">
                <a:solidFill>
                  <a:srgbClr val="2602BE"/>
                </a:solidFill>
                <a:effectLst/>
                <a:latin typeface="Arial Unicode MS" pitchFamily="50" charset="-128"/>
                <a:ea typeface="Arial Unicode MS" pitchFamily="50" charset="-128"/>
                <a:cs typeface="Arial Unicode MS" pitchFamily="50" charset="-128"/>
              </a:rPr>
              <a:t>展開例（シーア店）</a:t>
            </a:r>
          </a:p>
        </p:txBody>
      </p:sp>
      <p:pic>
        <p:nvPicPr>
          <p:cNvPr id="18" name="図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010" y="1065375"/>
            <a:ext cx="4349775" cy="330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737" y="3719446"/>
            <a:ext cx="4087870" cy="31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6" y="1065375"/>
            <a:ext cx="4840756" cy="360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p:cNvPicPr>
            <a:picLocks noChangeAspect="1" noChangeArrowheads="1"/>
          </p:cNvPicPr>
          <p:nvPr/>
        </p:nvPicPr>
        <p:blipFill>
          <a:blip r:embed="rId6">
            <a:extLst>
              <a:ext uri="{28A0092B-C50C-407E-A947-70E740481C1C}">
                <a14:useLocalDpi xmlns:a14="http://schemas.microsoft.com/office/drawing/2010/main" val="0"/>
              </a:ext>
            </a:extLst>
          </a:blip>
          <a:srcRect l="4996" t="19020" r="11864" b="28600"/>
          <a:stretch>
            <a:fillRect/>
          </a:stretch>
        </p:blipFill>
        <p:spPr bwMode="auto">
          <a:xfrm>
            <a:off x="4264607" y="4368679"/>
            <a:ext cx="49688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F6AA291A-56EF-41CB-A6A3-F210C516E4AE}" type="slidenum">
              <a:rPr kumimoji="1" lang="ja-JP" altLang="en-US" smtClean="0"/>
              <a:t>28</a:t>
            </a:fld>
            <a:endParaRPr kumimoji="1" lang="ja-JP" altLang="en-US"/>
          </a:p>
        </p:txBody>
      </p:sp>
    </p:spTree>
    <p:custDataLst>
      <p:tags r:id="rId1"/>
    </p:custDataLst>
    <p:extLst>
      <p:ext uri="{BB962C8B-B14F-4D97-AF65-F5344CB8AC3E}">
        <p14:creationId xmlns:p14="http://schemas.microsoft.com/office/powerpoint/2010/main" val="1345180881"/>
      </p:ext>
    </p:extLst>
  </p:cSld>
  <p:clrMapOvr>
    <a:masterClrMapping/>
  </p:clrMapOvr>
  <p:transition spd="slow" advTm="5946"/>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44577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528366"/>
            <a:ext cx="4457700" cy="314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466" y="908720"/>
            <a:ext cx="4032448" cy="5498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F6AA291A-56EF-41CB-A6A3-F210C516E4AE}" type="slidenum">
              <a:rPr kumimoji="1" lang="ja-JP" altLang="en-US" smtClean="0"/>
              <a:t>29</a:t>
            </a:fld>
            <a:endParaRPr kumimoji="1" lang="ja-JP" altLang="en-US"/>
          </a:p>
        </p:txBody>
      </p:sp>
    </p:spTree>
    <p:extLst>
      <p:ext uri="{BB962C8B-B14F-4D97-AF65-F5344CB8AC3E}">
        <p14:creationId xmlns:p14="http://schemas.microsoft.com/office/powerpoint/2010/main" val="286138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2997" y="188640"/>
            <a:ext cx="8686800" cy="838200"/>
          </a:xfrm>
        </p:spPr>
        <p:txBody>
          <a:bodyPr>
            <a:normAutofit/>
          </a:bodyPr>
          <a:lstStyle/>
          <a:p>
            <a:r>
              <a:rPr kumimoji="1" lang="ja-JP" altLang="en-US" dirty="0" smtClean="0">
                <a:solidFill>
                  <a:srgbClr val="C00000"/>
                </a:solidFill>
              </a:rPr>
              <a:t>魚食普及活動　「</a:t>
            </a:r>
            <a:r>
              <a:rPr kumimoji="1" lang="en-US" altLang="ja-JP" dirty="0" smtClean="0">
                <a:solidFill>
                  <a:srgbClr val="C00000"/>
                </a:solidFill>
              </a:rPr>
              <a:t>SEAT-CLUB</a:t>
            </a:r>
            <a:r>
              <a:rPr kumimoji="1" lang="ja-JP" altLang="en-US" dirty="0" smtClean="0">
                <a:solidFill>
                  <a:srgbClr val="C00000"/>
                </a:solidFill>
              </a:rPr>
              <a:t>」の取組み</a:t>
            </a:r>
            <a:endParaRPr kumimoji="1" lang="ja-JP" altLang="en-US" dirty="0">
              <a:solidFill>
                <a:srgbClr val="C00000"/>
              </a:solidFill>
            </a:endParaRPr>
          </a:p>
        </p:txBody>
      </p:sp>
      <p:sp>
        <p:nvSpPr>
          <p:cNvPr id="3" name="コンテンツ プレースホルダー 2"/>
          <p:cNvSpPr>
            <a:spLocks noGrp="1"/>
          </p:cNvSpPr>
          <p:nvPr>
            <p:ph idx="1"/>
          </p:nvPr>
        </p:nvSpPr>
        <p:spPr>
          <a:xfrm>
            <a:off x="179512" y="1340768"/>
            <a:ext cx="8812088" cy="5328592"/>
          </a:xfrm>
        </p:spPr>
        <p:txBody>
          <a:bodyPr>
            <a:normAutofit/>
          </a:bodyPr>
          <a:lstStyle/>
          <a:p>
            <a:r>
              <a:rPr lang="en-US" altLang="ja-JP" dirty="0" smtClean="0"/>
              <a:t>H21.7</a:t>
            </a:r>
            <a:r>
              <a:rPr lang="ja-JP" altLang="en-US" dirty="0"/>
              <a:t> </a:t>
            </a:r>
            <a:r>
              <a:rPr lang="ja-JP" altLang="en-US" dirty="0" smtClean="0"/>
              <a:t>   </a:t>
            </a:r>
            <a:r>
              <a:rPr lang="en-US" altLang="ja-JP" dirty="0" smtClean="0"/>
              <a:t>SEAT-CLUB</a:t>
            </a:r>
            <a:r>
              <a:rPr lang="ja-JP" altLang="en-US" dirty="0" smtClean="0"/>
              <a:t>設置 </a:t>
            </a:r>
            <a:r>
              <a:rPr lang="en-US" altLang="ja-JP" dirty="0" smtClean="0"/>
              <a:t>/ </a:t>
            </a:r>
            <a:r>
              <a:rPr lang="ja-JP" altLang="en-US" dirty="0" smtClean="0"/>
              <a:t> 料理教室開始</a:t>
            </a:r>
            <a:endParaRPr lang="en-US" altLang="ja-JP" dirty="0" smtClean="0"/>
          </a:p>
          <a:p>
            <a:r>
              <a:rPr lang="en-US" altLang="ja-JP" dirty="0" smtClean="0"/>
              <a:t>H22.11   </a:t>
            </a:r>
            <a:r>
              <a:rPr lang="ja-JP" altLang="en-US" dirty="0" smtClean="0"/>
              <a:t>水産物産地販売力強化事業実施</a:t>
            </a:r>
            <a:r>
              <a:rPr lang="en-US" altLang="ja-JP" dirty="0" smtClean="0"/>
              <a:t>    </a:t>
            </a:r>
          </a:p>
          <a:p>
            <a:r>
              <a:rPr lang="en-US" altLang="ja-JP" dirty="0" smtClean="0"/>
              <a:t>H22.12</a:t>
            </a:r>
            <a:r>
              <a:rPr lang="ja-JP" altLang="en-US" dirty="0"/>
              <a:t>　</a:t>
            </a:r>
            <a:r>
              <a:rPr lang="ja-JP" altLang="en-US" dirty="0" smtClean="0"/>
              <a:t>お魚研究会（おかず作り教室）開始</a:t>
            </a:r>
            <a:endParaRPr lang="en-US" altLang="ja-JP" dirty="0" smtClean="0"/>
          </a:p>
          <a:p>
            <a:r>
              <a:rPr lang="en-US" altLang="ja-JP" dirty="0" smtClean="0"/>
              <a:t>H23.1     </a:t>
            </a:r>
            <a:r>
              <a:rPr lang="ja-JP" altLang="en-US" dirty="0" smtClean="0"/>
              <a:t>出張料理教室開始</a:t>
            </a:r>
            <a:r>
              <a:rPr lang="ja-JP" altLang="en-US" sz="2400" dirty="0" smtClean="0"/>
              <a:t>（神戸②・加古川）</a:t>
            </a:r>
            <a:endParaRPr lang="en-US" altLang="ja-JP" sz="2400" dirty="0"/>
          </a:p>
          <a:p>
            <a:r>
              <a:rPr lang="en-US" altLang="ja-JP" dirty="0" smtClean="0"/>
              <a:t>H23.3</a:t>
            </a:r>
            <a:r>
              <a:rPr lang="ja-JP" altLang="en-US" dirty="0" smtClean="0"/>
              <a:t>　  講師登録制度スタート（</a:t>
            </a:r>
            <a:r>
              <a:rPr lang="en-US" altLang="ja-JP" dirty="0" smtClean="0"/>
              <a:t>4</a:t>
            </a:r>
            <a:r>
              <a:rPr lang="ja-JP" altLang="en-US" dirty="0" smtClean="0"/>
              <a:t>名⇨</a:t>
            </a:r>
            <a:r>
              <a:rPr lang="en-US" altLang="ja-JP" dirty="0" smtClean="0"/>
              <a:t>15</a:t>
            </a:r>
            <a:r>
              <a:rPr lang="ja-JP" altLang="en-US" dirty="0" smtClean="0"/>
              <a:t>名）</a:t>
            </a:r>
            <a:endParaRPr lang="en-US" altLang="ja-JP" dirty="0" smtClean="0"/>
          </a:p>
          <a:p>
            <a:r>
              <a:rPr lang="en-US" altLang="ja-JP" dirty="0"/>
              <a:t>H23.5     </a:t>
            </a:r>
            <a:r>
              <a:rPr lang="ja-JP" altLang="en-US" dirty="0"/>
              <a:t>食育活動（出前お魚講習）本格始動</a:t>
            </a:r>
            <a:endParaRPr lang="en-US" altLang="ja-JP" dirty="0"/>
          </a:p>
          <a:p>
            <a:r>
              <a:rPr lang="en-US" altLang="ja-JP" dirty="0" smtClean="0"/>
              <a:t>H23.7</a:t>
            </a:r>
            <a:r>
              <a:rPr lang="ja-JP" altLang="en-US" dirty="0"/>
              <a:t>　  明石タコつぼオーナー制</a:t>
            </a:r>
            <a:r>
              <a:rPr lang="ja-JP" altLang="en-US" dirty="0" smtClean="0"/>
              <a:t>開始</a:t>
            </a:r>
            <a:endParaRPr lang="en-US" altLang="ja-JP" dirty="0" smtClean="0"/>
          </a:p>
          <a:p>
            <a:r>
              <a:rPr lang="en-US" altLang="ja-JP" dirty="0" smtClean="0"/>
              <a:t>H25.7</a:t>
            </a:r>
            <a:r>
              <a:rPr lang="ja-JP" altLang="en-US" dirty="0" smtClean="0"/>
              <a:t>　  ひょうごの地魚推進プロジェクト</a:t>
            </a:r>
            <a:endParaRPr lang="en-US" altLang="ja-JP" dirty="0" smtClean="0"/>
          </a:p>
          <a:p>
            <a:r>
              <a:rPr lang="en-US" altLang="ja-JP" dirty="0" smtClean="0"/>
              <a:t>H30.8</a:t>
            </a:r>
            <a:r>
              <a:rPr lang="ja-JP" altLang="en-US" dirty="0" smtClean="0"/>
              <a:t>　  大学生との連携による取組み</a:t>
            </a:r>
            <a:r>
              <a:rPr lang="ja-JP" altLang="en-US" dirty="0"/>
              <a:t>開始</a:t>
            </a:r>
            <a:endParaRPr lang="ja-JP" altLang="en-US" dirty="0">
              <a:latin typeface="HGｺﾞｼｯｸE 本文"/>
              <a:ea typeface="HG丸ｺﾞｼｯｸM-PRO" panose="020F0600000000000000" pitchFamily="50" charset="-128"/>
            </a:endParaRPr>
          </a:p>
          <a:p>
            <a:endParaRPr lang="en-US" altLang="ja-JP" dirty="0" smtClean="0"/>
          </a:p>
        </p:txBody>
      </p:sp>
      <p:sp>
        <p:nvSpPr>
          <p:cNvPr id="4" name="スライド番号プレースホルダー 3"/>
          <p:cNvSpPr>
            <a:spLocks noGrp="1"/>
          </p:cNvSpPr>
          <p:nvPr>
            <p:ph type="sldNum" sz="quarter" idx="12"/>
          </p:nvPr>
        </p:nvSpPr>
        <p:spPr/>
        <p:txBody>
          <a:bodyPr/>
          <a:lstStyle/>
          <a:p>
            <a:fld id="{F6AA291A-56EF-41CB-A6A3-F210C516E4AE}" type="slidenum">
              <a:rPr kumimoji="1" lang="ja-JP" altLang="en-US" smtClean="0"/>
              <a:t>3</a:t>
            </a:fld>
            <a:endParaRPr kumimoji="1" lang="ja-JP" altLang="en-US"/>
          </a:p>
        </p:txBody>
      </p:sp>
    </p:spTree>
    <p:extLst>
      <p:ext uri="{BB962C8B-B14F-4D97-AF65-F5344CB8AC3E}">
        <p14:creationId xmlns:p14="http://schemas.microsoft.com/office/powerpoint/2010/main" val="31496223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1121856422"/>
              </p:ext>
            </p:extLst>
          </p:nvPr>
        </p:nvGraphicFramePr>
        <p:xfrm>
          <a:off x="90487" y="980728"/>
          <a:ext cx="9053513"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表 4"/>
          <p:cNvGraphicFramePr>
            <a:graphicFrameLocks noGrp="1"/>
          </p:cNvGraphicFramePr>
          <p:nvPr>
            <p:extLst>
              <p:ext uri="{D42A27DB-BD31-4B8C-83A1-F6EECF244321}">
                <p14:modId xmlns:p14="http://schemas.microsoft.com/office/powerpoint/2010/main" val="573917713"/>
              </p:ext>
            </p:extLst>
          </p:nvPr>
        </p:nvGraphicFramePr>
        <p:xfrm>
          <a:off x="683564" y="4077072"/>
          <a:ext cx="7848876" cy="2194734"/>
        </p:xfrm>
        <a:graphic>
          <a:graphicData uri="http://schemas.openxmlformats.org/drawingml/2006/table">
            <a:tbl>
              <a:tblPr firstRow="1" bandRow="1">
                <a:tableStyleId>{93296810-A885-4BE3-A3E7-6D5BEEA58F35}</a:tableStyleId>
              </a:tblPr>
              <a:tblGrid>
                <a:gridCol w="1962219"/>
                <a:gridCol w="1962219"/>
                <a:gridCol w="1962219"/>
                <a:gridCol w="1962219"/>
              </a:tblGrid>
              <a:tr h="311086">
                <a:tc>
                  <a:txBody>
                    <a:bodyPr/>
                    <a:lstStyle/>
                    <a:p>
                      <a:pPr algn="ctr"/>
                      <a:r>
                        <a:rPr kumimoji="1" lang="ja-JP" altLang="en-US" sz="1800" dirty="0" smtClean="0"/>
                        <a:t>年度</a:t>
                      </a:r>
                      <a:endParaRPr kumimoji="1" lang="ja-JP" altLang="en-US" sz="1800" dirty="0"/>
                    </a:p>
                  </a:txBody>
                  <a:tcPr/>
                </a:tc>
                <a:tc>
                  <a:txBody>
                    <a:bodyPr/>
                    <a:lstStyle/>
                    <a:p>
                      <a:pPr algn="ctr"/>
                      <a:r>
                        <a:rPr kumimoji="1" lang="ja-JP" altLang="en-US" sz="1800" dirty="0" smtClean="0"/>
                        <a:t>コープこうべ</a:t>
                      </a:r>
                      <a:endParaRPr kumimoji="1" lang="ja-JP" altLang="en-US" sz="1800" dirty="0"/>
                    </a:p>
                  </a:txBody>
                  <a:tcPr/>
                </a:tc>
                <a:tc>
                  <a:txBody>
                    <a:bodyPr/>
                    <a:lstStyle/>
                    <a:p>
                      <a:pPr algn="ctr"/>
                      <a:r>
                        <a:rPr kumimoji="1" lang="ja-JP" altLang="en-US" sz="1800" dirty="0" smtClean="0"/>
                        <a:t>イオン</a:t>
                      </a:r>
                      <a:endParaRPr kumimoji="1" lang="ja-JP" altLang="en-US" sz="1800" dirty="0"/>
                    </a:p>
                  </a:txBody>
                  <a:tcPr/>
                </a:tc>
                <a:tc>
                  <a:txBody>
                    <a:bodyPr/>
                    <a:lstStyle/>
                    <a:p>
                      <a:pPr algn="ctr"/>
                      <a:r>
                        <a:rPr kumimoji="1" lang="ja-JP" altLang="en-US" sz="1800" dirty="0" smtClean="0"/>
                        <a:t>計</a:t>
                      </a:r>
                      <a:endParaRPr kumimoji="1" lang="ja-JP" altLang="en-US" sz="1800" dirty="0"/>
                    </a:p>
                  </a:txBody>
                  <a:tcPr/>
                </a:tc>
              </a:tr>
              <a:tr h="360040">
                <a:tc>
                  <a:txBody>
                    <a:bodyPr/>
                    <a:lstStyle/>
                    <a:p>
                      <a:pPr algn="ctr"/>
                      <a:r>
                        <a:rPr kumimoji="1" lang="en-US" altLang="ja-JP" sz="1800" dirty="0" smtClean="0"/>
                        <a:t>H25.04-H26.03</a:t>
                      </a:r>
                      <a:endParaRPr kumimoji="1" lang="ja-JP" altLang="en-US" sz="1800" dirty="0"/>
                    </a:p>
                  </a:txBody>
                  <a:tcPr/>
                </a:tc>
                <a:tc>
                  <a:txBody>
                    <a:bodyPr/>
                    <a:lstStyle/>
                    <a:p>
                      <a:pPr algn="r"/>
                      <a:r>
                        <a:rPr kumimoji="1" lang="en-US" altLang="ja-JP" sz="1800" dirty="0" smtClean="0">
                          <a:latin typeface="+mj-lt"/>
                        </a:rPr>
                        <a:t>75,184,350</a:t>
                      </a:r>
                      <a:r>
                        <a:rPr kumimoji="1" lang="ja-JP" altLang="en-US" sz="1800" dirty="0" smtClean="0"/>
                        <a:t>円</a:t>
                      </a:r>
                      <a:endParaRPr kumimoji="1" lang="ja-JP" altLang="en-US" sz="1800" dirty="0"/>
                    </a:p>
                  </a:txBody>
                  <a:tcPr marT="45749" marB="45749"/>
                </a:tc>
                <a:tc>
                  <a:txBody>
                    <a:bodyPr/>
                    <a:lstStyle/>
                    <a:p>
                      <a:pPr algn="r"/>
                      <a:r>
                        <a:rPr kumimoji="1" lang="en-US" altLang="ja-JP" sz="1800" dirty="0" smtClean="0">
                          <a:latin typeface="+mj-lt"/>
                        </a:rPr>
                        <a:t>42,513,574</a:t>
                      </a:r>
                      <a:r>
                        <a:rPr kumimoji="1" lang="ja-JP" altLang="en-US" sz="1800" dirty="0" smtClean="0"/>
                        <a:t>円</a:t>
                      </a:r>
                      <a:endParaRPr kumimoji="1" lang="ja-JP" altLang="en-US" sz="1800" dirty="0"/>
                    </a:p>
                  </a:txBody>
                  <a:tcPr marT="45749" marB="45749"/>
                </a:tc>
                <a:tc>
                  <a:txBody>
                    <a:bodyPr/>
                    <a:lstStyle/>
                    <a:p>
                      <a:pPr algn="r"/>
                      <a:r>
                        <a:rPr kumimoji="1" lang="en-US" altLang="ja-JP" sz="1800" dirty="0" smtClean="0">
                          <a:latin typeface="+mj-lt"/>
                        </a:rPr>
                        <a:t>117,697,924</a:t>
                      </a:r>
                      <a:r>
                        <a:rPr kumimoji="1" lang="ja-JP" altLang="en-US" sz="1800" dirty="0" smtClean="0"/>
                        <a:t>円</a:t>
                      </a:r>
                      <a:endParaRPr kumimoji="1" lang="ja-JP" altLang="en-US" sz="1800" dirty="0"/>
                    </a:p>
                  </a:txBody>
                  <a:tcPr marT="45749" marB="45749"/>
                </a:tc>
              </a:tr>
              <a:tr h="354262">
                <a:tc>
                  <a:txBody>
                    <a:bodyPr/>
                    <a:lstStyle/>
                    <a:p>
                      <a:pPr algn="ctr"/>
                      <a:r>
                        <a:rPr kumimoji="1" lang="en-US" altLang="ja-JP" sz="1800" dirty="0" smtClean="0"/>
                        <a:t>H26.04-H27.03</a:t>
                      </a:r>
                      <a:endParaRPr kumimoji="1" lang="ja-JP" altLang="en-US" sz="1800" dirty="0"/>
                    </a:p>
                  </a:txBody>
                  <a:tcPr/>
                </a:tc>
                <a:tc>
                  <a:txBody>
                    <a:bodyPr/>
                    <a:lstStyle/>
                    <a:p>
                      <a:pPr algn="r"/>
                      <a:r>
                        <a:rPr kumimoji="1" lang="en-US" altLang="ja-JP" sz="1800" dirty="0" smtClean="0">
                          <a:latin typeface="+mj-lt"/>
                        </a:rPr>
                        <a:t>191,602,996</a:t>
                      </a:r>
                      <a:r>
                        <a:rPr kumimoji="1" lang="ja-JP" altLang="en-US" sz="1800" dirty="0" smtClean="0"/>
                        <a:t>円</a:t>
                      </a:r>
                      <a:endParaRPr kumimoji="1" lang="ja-JP" altLang="en-US" sz="1800" dirty="0"/>
                    </a:p>
                  </a:txBody>
                  <a:tcPr marT="45749" marB="45749"/>
                </a:tc>
                <a:tc>
                  <a:txBody>
                    <a:bodyPr/>
                    <a:lstStyle/>
                    <a:p>
                      <a:pPr algn="r"/>
                      <a:r>
                        <a:rPr kumimoji="1" lang="en-US" altLang="ja-JP" sz="1800" dirty="0" smtClean="0">
                          <a:latin typeface="+mj-lt"/>
                        </a:rPr>
                        <a:t>82,229,793</a:t>
                      </a:r>
                      <a:r>
                        <a:rPr kumimoji="1" lang="ja-JP" altLang="en-US" sz="1800" dirty="0" smtClean="0"/>
                        <a:t>円</a:t>
                      </a:r>
                      <a:endParaRPr kumimoji="1" lang="ja-JP" altLang="en-US" sz="1800" dirty="0"/>
                    </a:p>
                  </a:txBody>
                  <a:tcPr marT="45749" marB="45749"/>
                </a:tc>
                <a:tc>
                  <a:txBody>
                    <a:bodyPr/>
                    <a:lstStyle/>
                    <a:p>
                      <a:pPr algn="r"/>
                      <a:r>
                        <a:rPr kumimoji="1" lang="en-US" altLang="ja-JP" sz="1800" dirty="0" smtClean="0">
                          <a:latin typeface="+mj-lt"/>
                        </a:rPr>
                        <a:t>273,832,789</a:t>
                      </a:r>
                      <a:r>
                        <a:rPr kumimoji="1" lang="ja-JP" altLang="en-US" sz="1800" dirty="0" smtClean="0"/>
                        <a:t>円</a:t>
                      </a:r>
                      <a:endParaRPr kumimoji="1" lang="ja-JP" altLang="en-US" sz="1800" dirty="0"/>
                    </a:p>
                  </a:txBody>
                  <a:tcPr marT="45749" marB="45749"/>
                </a:tc>
              </a:tr>
              <a:tr h="348484">
                <a:tc>
                  <a:txBody>
                    <a:bodyPr/>
                    <a:lstStyle/>
                    <a:p>
                      <a:pPr algn="ctr"/>
                      <a:r>
                        <a:rPr kumimoji="1" lang="en-US" altLang="ja-JP" sz="1800" dirty="0" smtClean="0"/>
                        <a:t>H27.04-H28.03</a:t>
                      </a:r>
                    </a:p>
                  </a:txBody>
                  <a:tcPr/>
                </a:tc>
                <a:tc>
                  <a:txBody>
                    <a:bodyPr/>
                    <a:lstStyle/>
                    <a:p>
                      <a:pPr algn="r"/>
                      <a:r>
                        <a:rPr kumimoji="1" lang="en-US" altLang="ja-JP" sz="1800" dirty="0" smtClean="0">
                          <a:latin typeface="+mj-lt"/>
                        </a:rPr>
                        <a:t>274,262,045</a:t>
                      </a:r>
                      <a:r>
                        <a:rPr kumimoji="1" lang="ja-JP" altLang="en-US" sz="1800" dirty="0" smtClean="0"/>
                        <a:t>円</a:t>
                      </a:r>
                      <a:endParaRPr kumimoji="1" lang="ja-JP" altLang="en-US" sz="1800" dirty="0"/>
                    </a:p>
                  </a:txBody>
                  <a:tcPr marT="45749" marB="45749"/>
                </a:tc>
                <a:tc>
                  <a:txBody>
                    <a:bodyPr/>
                    <a:lstStyle/>
                    <a:p>
                      <a:pPr algn="r"/>
                      <a:r>
                        <a:rPr kumimoji="1" lang="en-US" altLang="ja-JP" sz="1800" dirty="0" smtClean="0">
                          <a:latin typeface="+mj-lt"/>
                        </a:rPr>
                        <a:t>74,841,412</a:t>
                      </a:r>
                      <a:r>
                        <a:rPr kumimoji="1" lang="ja-JP" altLang="en-US" sz="1800" dirty="0" smtClean="0"/>
                        <a:t>円</a:t>
                      </a:r>
                      <a:endParaRPr kumimoji="1" lang="ja-JP" altLang="en-US" sz="1800" dirty="0"/>
                    </a:p>
                  </a:txBody>
                  <a:tcPr marT="45749" marB="45749"/>
                </a:tc>
                <a:tc>
                  <a:txBody>
                    <a:bodyPr/>
                    <a:lstStyle/>
                    <a:p>
                      <a:pPr algn="r"/>
                      <a:r>
                        <a:rPr kumimoji="1" lang="en-US" altLang="ja-JP" sz="1800" dirty="0" smtClean="0">
                          <a:latin typeface="+mj-lt"/>
                        </a:rPr>
                        <a:t>349,103,457</a:t>
                      </a:r>
                      <a:r>
                        <a:rPr kumimoji="1" lang="ja-JP" altLang="en-US" sz="1800" dirty="0" smtClean="0"/>
                        <a:t>円</a:t>
                      </a:r>
                      <a:endParaRPr kumimoji="1" lang="ja-JP" altLang="en-US" sz="1800" dirty="0"/>
                    </a:p>
                  </a:txBody>
                  <a:tcPr marT="45749" marB="45749"/>
                </a:tc>
              </a:tr>
              <a:tr h="342706">
                <a:tc>
                  <a:txBody>
                    <a:bodyPr/>
                    <a:lstStyle/>
                    <a:p>
                      <a:pPr algn="ctr"/>
                      <a:r>
                        <a:rPr kumimoji="1" lang="en-US" altLang="ja-JP" sz="1800" dirty="0" smtClean="0"/>
                        <a:t>H28.04-H29.03</a:t>
                      </a:r>
                      <a:endParaRPr kumimoji="1" lang="ja-JP" altLang="en-US" sz="1800" dirty="0"/>
                    </a:p>
                  </a:txBody>
                  <a:tcPr/>
                </a:tc>
                <a:tc>
                  <a:txBody>
                    <a:bodyPr/>
                    <a:lstStyle/>
                    <a:p>
                      <a:pPr algn="r"/>
                      <a:r>
                        <a:rPr kumimoji="1" lang="en-US" altLang="ja-JP" sz="1800" dirty="0" smtClean="0">
                          <a:latin typeface="+mj-lt"/>
                        </a:rPr>
                        <a:t>193,436,374</a:t>
                      </a:r>
                      <a:r>
                        <a:rPr kumimoji="1" lang="ja-JP" altLang="en-US" sz="1800" dirty="0" smtClean="0"/>
                        <a:t>円</a:t>
                      </a:r>
                      <a:endParaRPr kumimoji="1" lang="en-US" altLang="ja-JP" sz="1800" dirty="0" smtClean="0"/>
                    </a:p>
                  </a:txBody>
                  <a:tcPr/>
                </a:tc>
                <a:tc>
                  <a:txBody>
                    <a:bodyPr/>
                    <a:lstStyle/>
                    <a:p>
                      <a:pPr algn="r"/>
                      <a:r>
                        <a:rPr kumimoji="1" lang="en-US" altLang="ja-JP" sz="1800" dirty="0" smtClean="0">
                          <a:latin typeface="+mj-lt"/>
                        </a:rPr>
                        <a:t>85,311,441</a:t>
                      </a:r>
                      <a:r>
                        <a:rPr kumimoji="1" lang="ja-JP" altLang="en-US" sz="1800" dirty="0" smtClean="0"/>
                        <a:t>円</a:t>
                      </a:r>
                      <a:endParaRPr kumimoji="1" lang="ja-JP" altLang="en-US" sz="1800" dirty="0"/>
                    </a:p>
                  </a:txBody>
                  <a:tcPr/>
                </a:tc>
                <a:tc>
                  <a:txBody>
                    <a:bodyPr/>
                    <a:lstStyle/>
                    <a:p>
                      <a:pPr algn="r"/>
                      <a:r>
                        <a:rPr kumimoji="1" lang="en-US" altLang="ja-JP" sz="1800" dirty="0" smtClean="0">
                          <a:latin typeface="+mj-lt"/>
                        </a:rPr>
                        <a:t>278,747,815</a:t>
                      </a:r>
                      <a:r>
                        <a:rPr kumimoji="1" lang="ja-JP" altLang="en-US" sz="1800" dirty="0" smtClean="0"/>
                        <a:t>円</a:t>
                      </a:r>
                      <a:endParaRPr kumimoji="1" lang="ja-JP" altLang="en-US" sz="1800" dirty="0"/>
                    </a:p>
                  </a:txBody>
                  <a:tcPr/>
                </a:tc>
              </a:tr>
              <a:tr h="342706">
                <a:tc>
                  <a:txBody>
                    <a:bodyPr/>
                    <a:lstStyle/>
                    <a:p>
                      <a:pPr algn="ctr"/>
                      <a:r>
                        <a:rPr kumimoji="1" lang="en-US" altLang="ja-JP" sz="1800" dirty="0" smtClean="0"/>
                        <a:t>H29.04-H30.03</a:t>
                      </a:r>
                      <a:endParaRPr kumimoji="1" lang="ja-JP" altLang="en-US" sz="1800" dirty="0"/>
                    </a:p>
                  </a:txBody>
                  <a:tcPr/>
                </a:tc>
                <a:tc>
                  <a:txBody>
                    <a:bodyPr/>
                    <a:lstStyle/>
                    <a:p>
                      <a:pPr algn="r"/>
                      <a:r>
                        <a:rPr kumimoji="1" lang="en-US" altLang="ja-JP" sz="1800" dirty="0" smtClean="0">
                          <a:latin typeface="+mj-lt"/>
                        </a:rPr>
                        <a:t>190,855,603</a:t>
                      </a:r>
                      <a:r>
                        <a:rPr kumimoji="1" lang="ja-JP" altLang="en-US" sz="1800" dirty="0" smtClean="0"/>
                        <a:t>円</a:t>
                      </a:r>
                      <a:endParaRPr kumimoji="1" lang="en-US" altLang="ja-JP" sz="1800" dirty="0" smtClean="0"/>
                    </a:p>
                  </a:txBody>
                  <a:tcPr/>
                </a:tc>
                <a:tc>
                  <a:txBody>
                    <a:bodyPr/>
                    <a:lstStyle/>
                    <a:p>
                      <a:pPr algn="r"/>
                      <a:r>
                        <a:rPr kumimoji="1" lang="en-US" altLang="ja-JP" sz="1800" dirty="0" smtClean="0">
                          <a:latin typeface="+mj-lt"/>
                        </a:rPr>
                        <a:t>73,266,099</a:t>
                      </a:r>
                      <a:r>
                        <a:rPr kumimoji="1" lang="ja-JP" altLang="en-US" sz="1800" dirty="0" smtClean="0"/>
                        <a:t>円</a:t>
                      </a:r>
                      <a:endParaRPr kumimoji="1" lang="ja-JP" altLang="en-US" sz="1800" dirty="0"/>
                    </a:p>
                  </a:txBody>
                  <a:tcPr/>
                </a:tc>
                <a:tc>
                  <a:txBody>
                    <a:bodyPr/>
                    <a:lstStyle/>
                    <a:p>
                      <a:pPr algn="r"/>
                      <a:r>
                        <a:rPr kumimoji="1" lang="en-US" altLang="ja-JP" sz="1800" dirty="0" smtClean="0">
                          <a:latin typeface="+mj-lt"/>
                        </a:rPr>
                        <a:t>264,121,702</a:t>
                      </a:r>
                      <a:r>
                        <a:rPr kumimoji="1" lang="ja-JP" altLang="en-US" sz="1800" dirty="0" smtClean="0"/>
                        <a:t>円</a:t>
                      </a:r>
                      <a:endParaRPr kumimoji="1" lang="ja-JP" altLang="en-US" sz="1800" dirty="0"/>
                    </a:p>
                  </a:txBody>
                  <a:tcPr/>
                </a:tc>
              </a:tr>
            </a:tbl>
          </a:graphicData>
        </a:graphic>
      </p:graphicFrame>
      <p:sp>
        <p:nvSpPr>
          <p:cNvPr id="6" name="テキスト ボックス 5"/>
          <p:cNvSpPr txBox="1"/>
          <p:nvPr/>
        </p:nvSpPr>
        <p:spPr>
          <a:xfrm>
            <a:off x="6804248" y="6430908"/>
            <a:ext cx="1728192" cy="276999"/>
          </a:xfrm>
          <a:prstGeom prst="rect">
            <a:avLst/>
          </a:prstGeom>
          <a:noFill/>
        </p:spPr>
        <p:txBody>
          <a:bodyPr wrap="square" rtlCol="0">
            <a:spAutoFit/>
          </a:bodyPr>
          <a:lstStyle/>
          <a:p>
            <a:r>
              <a:rPr lang="en-US" altLang="ja-JP" sz="1200" b="1" dirty="0" smtClean="0"/>
              <a:t>※</a:t>
            </a:r>
            <a:r>
              <a:rPr lang="ja-JP" altLang="en-US" sz="1200" b="1" dirty="0" smtClean="0"/>
              <a:t>いかなご販売除く</a:t>
            </a:r>
            <a:endParaRPr kumimoji="1" lang="ja-JP" altLang="en-US" sz="1200" b="1" dirty="0"/>
          </a:p>
        </p:txBody>
      </p:sp>
      <p:sp>
        <p:nvSpPr>
          <p:cNvPr id="7" name="テキスト ボックス 6"/>
          <p:cNvSpPr txBox="1"/>
          <p:nvPr/>
        </p:nvSpPr>
        <p:spPr>
          <a:xfrm>
            <a:off x="830878" y="376854"/>
            <a:ext cx="5760640" cy="369332"/>
          </a:xfrm>
          <a:prstGeom prst="rect">
            <a:avLst/>
          </a:prstGeom>
          <a:noFill/>
        </p:spPr>
        <p:txBody>
          <a:bodyPr wrap="square" rtlCol="0">
            <a:spAutoFit/>
          </a:bodyPr>
          <a:lstStyle/>
          <a:p>
            <a:r>
              <a:rPr kumimoji="1" lang="ja-JP" altLang="en-US" dirty="0" smtClean="0"/>
              <a:t>ひょうごの地魚推進プロジェクトにおける販売実績推移表</a:t>
            </a:r>
            <a:endParaRPr kumimoji="1" lang="ja-JP" altLang="en-US" dirty="0"/>
          </a:p>
        </p:txBody>
      </p:sp>
      <p:grpSp>
        <p:nvGrpSpPr>
          <p:cNvPr id="8" name="グループ化 3"/>
          <p:cNvGrpSpPr>
            <a:grpSpLocks/>
          </p:cNvGrpSpPr>
          <p:nvPr/>
        </p:nvGrpSpPr>
        <p:grpSpPr bwMode="auto">
          <a:xfrm>
            <a:off x="786424" y="1874093"/>
            <a:ext cx="1440159" cy="771540"/>
            <a:chOff x="1547813" y="3615105"/>
            <a:chExt cx="1295400" cy="1110090"/>
          </a:xfrm>
        </p:grpSpPr>
        <p:sp>
          <p:nvSpPr>
            <p:cNvPr id="9" name="テキスト ボックス 3"/>
            <p:cNvSpPr txBox="1">
              <a:spLocks noChangeArrowheads="1"/>
            </p:cNvSpPr>
            <p:nvPr/>
          </p:nvSpPr>
          <p:spPr bwMode="auto">
            <a:xfrm>
              <a:off x="1547813" y="3615105"/>
              <a:ext cx="1295400" cy="37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pitchFamily="18" charset="0"/>
                <a:buNone/>
                <a:tabLst/>
                <a:defRPr/>
              </a:pPr>
              <a:r>
                <a:rPr kumimoji="0" lang="ja-JP" altLang="en-US" sz="1200" b="1" i="0" u="none" strike="noStrike" kern="0" cap="none" spc="0" normalizeH="0" baseline="0" noProof="0" dirty="0" smtClean="0">
                  <a:ln>
                    <a:noFill/>
                  </a:ln>
                  <a:solidFill>
                    <a:srgbClr val="FF0000"/>
                  </a:solidFill>
                  <a:effectLst/>
                  <a:uLnTx/>
                  <a:uFillTx/>
                  <a:latin typeface="Franklin Gothic Book"/>
                  <a:ea typeface="HGｺﾞｼｯｸE"/>
                </a:rPr>
                <a:t>地魚推進スタート</a:t>
              </a:r>
              <a:endParaRPr kumimoji="0" lang="ja-JP" altLang="en-US" sz="1200" b="1" i="0" u="none" strike="noStrike" kern="0" cap="none" spc="0" normalizeH="0" baseline="0" noProof="0" dirty="0">
                <a:ln>
                  <a:noFill/>
                </a:ln>
                <a:solidFill>
                  <a:srgbClr val="FF0000"/>
                </a:solidFill>
                <a:effectLst/>
                <a:uLnTx/>
                <a:uFillTx/>
                <a:latin typeface="Franklin Gothic Book"/>
                <a:ea typeface="HGｺﾞｼｯｸE"/>
              </a:endParaRPr>
            </a:p>
          </p:txBody>
        </p:sp>
        <p:sp>
          <p:nvSpPr>
            <p:cNvPr id="10" name="下矢印 4"/>
            <p:cNvSpPr>
              <a:spLocks noChangeArrowheads="1"/>
            </p:cNvSpPr>
            <p:nvPr/>
          </p:nvSpPr>
          <p:spPr bwMode="auto">
            <a:xfrm>
              <a:off x="2065634" y="4221958"/>
              <a:ext cx="190500" cy="503237"/>
            </a:xfrm>
            <a:prstGeom prst="downArrow">
              <a:avLst>
                <a:gd name="adj1" fmla="val 50000"/>
                <a:gd name="adj2" fmla="val 49715"/>
              </a:avLst>
            </a:prstGeom>
            <a:solidFill>
              <a:srgbClr val="FF0000"/>
            </a:solidFill>
            <a:ln w="9525" algn="ctr">
              <a:solidFill>
                <a:sysClr val="windowText" lastClr="000000"/>
              </a:solidFill>
              <a:round/>
              <a:headEnd/>
              <a:tailEnd/>
            </a:ln>
          </p:spPr>
          <p:txBody>
            <a:bodyP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pitchFamily="18" charset="0"/>
                <a:buNone/>
                <a:tabLst/>
                <a:defRPr/>
              </a:pPr>
              <a:endParaRPr kumimoji="0" lang="ja-JP" altLang="en-US" sz="1800" b="0" i="0" u="none" strike="noStrike" kern="0" cap="none" spc="0" normalizeH="0" baseline="0" noProof="0" dirty="0">
                <a:ln>
                  <a:noFill/>
                </a:ln>
                <a:solidFill>
                  <a:prstClr val="black"/>
                </a:solidFill>
                <a:effectLst/>
                <a:uLnTx/>
                <a:uFillTx/>
                <a:latin typeface="Franklin Gothic Book"/>
                <a:ea typeface="HGｺﾞｼｯｸE"/>
              </a:endParaRPr>
            </a:p>
          </p:txBody>
        </p:sp>
      </p:grpSp>
    </p:spTree>
    <p:extLst>
      <p:ext uri="{BB962C8B-B14F-4D97-AF65-F5344CB8AC3E}">
        <p14:creationId xmlns:p14="http://schemas.microsoft.com/office/powerpoint/2010/main" val="2312155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6734" y="260648"/>
            <a:ext cx="8686800" cy="838200"/>
          </a:xfrm>
        </p:spPr>
        <p:txBody>
          <a:bodyPr>
            <a:normAutofit/>
          </a:bodyPr>
          <a:lstStyle/>
          <a:p>
            <a:r>
              <a:rPr kumimoji="1" lang="ja-JP" altLang="en-US" sz="3200" dirty="0" smtClean="0">
                <a:latin typeface="HG丸ｺﾞｼｯｸM-PRO" panose="020F0600000000000000" pitchFamily="50" charset="-128"/>
                <a:ea typeface="HG丸ｺﾞｼｯｸM-PRO" panose="020F0600000000000000" pitchFamily="50" charset="-128"/>
              </a:rPr>
              <a:t>大学生インターンの受入れ</a:t>
            </a:r>
            <a:endParaRPr kumimoji="1" lang="ja-JP" altLang="en-US" sz="32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F6AA291A-56EF-41CB-A6A3-F210C516E4AE}" type="slidenum">
              <a:rPr kumimoji="1" lang="ja-JP" altLang="en-US" smtClean="0"/>
              <a:t>31</a:t>
            </a:fld>
            <a:endParaRPr kumimoji="1" lang="ja-JP" altLang="en-US"/>
          </a:p>
        </p:txBody>
      </p:sp>
      <p:pic>
        <p:nvPicPr>
          <p:cNvPr id="1026" name="Picture 2" descr="\\172.16.1.198\seat-club\00320 大学生との連携\インターン\写真\0909\Resized\IMG_47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356992"/>
            <a:ext cx="3964749" cy="29735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172.16.1.198\seat-club\00320 大学生との連携\インターン\写真\0803-0804\Resized\IMG_47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87146"/>
            <a:ext cx="4162632" cy="3121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2188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556404" y="182712"/>
            <a:ext cx="6157455" cy="400110"/>
          </a:xfrm>
          <a:prstGeom prst="rect">
            <a:avLst/>
          </a:prstGeom>
          <a:noFill/>
        </p:spPr>
        <p:txBody>
          <a:bodyPr wrap="none" rtlCol="0">
            <a:spAutoFit/>
          </a:bodyPr>
          <a:lstStyle/>
          <a:p>
            <a:r>
              <a:rPr kumimoji="1" lang="ja-JP" altLang="en-US" sz="2000" dirty="0" smtClean="0">
                <a:latin typeface="HG丸ｺﾞｼｯｸM-PRO" panose="020F0600000000000000" pitchFamily="50" charset="-128"/>
                <a:ea typeface="HG丸ｺﾞｼｯｸM-PRO" panose="020F0600000000000000" pitchFamily="50" charset="-128"/>
              </a:rPr>
              <a:t>大学生（学生栄養団体</a:t>
            </a:r>
            <a:r>
              <a:rPr kumimoji="1" lang="en-US" altLang="ja-JP" sz="2000" dirty="0" smtClean="0">
                <a:latin typeface="HG丸ｺﾞｼｯｸM-PRO" panose="020F0600000000000000" pitchFamily="50" charset="-128"/>
                <a:ea typeface="HG丸ｺﾞｼｯｸM-PRO" panose="020F0600000000000000" pitchFamily="50" charset="-128"/>
              </a:rPr>
              <a:t>FUN</a:t>
            </a:r>
            <a:r>
              <a:rPr kumimoji="1" lang="ja-JP" altLang="en-US" sz="2000" dirty="0" smtClean="0">
                <a:latin typeface="HG丸ｺﾞｼｯｸM-PRO" panose="020F0600000000000000" pitchFamily="50" charset="-128"/>
                <a:ea typeface="HG丸ｺﾞｼｯｸM-PRO" panose="020F0600000000000000" pitchFamily="50" charset="-128"/>
              </a:rPr>
              <a:t>）との連携による取組み</a:t>
            </a:r>
            <a:endParaRPr kumimoji="1" lang="ja-JP" altLang="en-US" sz="2000" dirty="0">
              <a:latin typeface="HG丸ｺﾞｼｯｸM-PRO" panose="020F0600000000000000" pitchFamily="50" charset="-128"/>
              <a:ea typeface="HG丸ｺﾞｼｯｸM-PRO" panose="020F0600000000000000" pitchFamily="50" charset="-128"/>
            </a:endParaRPr>
          </a:p>
        </p:txBody>
      </p:sp>
      <p:pic>
        <p:nvPicPr>
          <p:cNvPr id="2050" name="Picture 2" descr="\\172.16.1.198\seat-club\00320 大学生との連携\学生栄養団体Fun\H30.08.21\写真\Resized\Resized\IMG_47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684446"/>
            <a:ext cx="3526430" cy="26448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172.16.1.198\seat-club\00320 大学生との連携\学生栄養団体Fun\H30.08.21\写真\Resized\Resized\IMG_07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43" y="3525822"/>
            <a:ext cx="3526429" cy="264482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172.16.1.198\seat-club\00320 大学生との連携\学生栄養団体Fun\H30.08.25\写真\Resized\IMG_47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264" y="3580390"/>
            <a:ext cx="3380915" cy="25356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72.16.1.198\seat-club\00320 大学生との連携\学生栄養団体Fun\H30.08.25\写真\Resized\IMG_47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264" y="793582"/>
            <a:ext cx="3380915" cy="253568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860032" y="6260886"/>
            <a:ext cx="3888432" cy="369332"/>
          </a:xfrm>
          <a:prstGeom prst="rect">
            <a:avLst/>
          </a:prstGeom>
          <a:noFill/>
        </p:spPr>
        <p:txBody>
          <a:bodyPr wrap="square" rtlCol="0">
            <a:spAutoFit/>
          </a:bodyPr>
          <a:lstStyle/>
          <a:p>
            <a:pPr algn="ctr"/>
            <a:r>
              <a:rPr lang="ja-JP" altLang="en-US" dirty="0" smtClean="0"/>
              <a:t>コープこうべの</a:t>
            </a:r>
            <a:r>
              <a:rPr kumimoji="1" lang="ja-JP" altLang="en-US" dirty="0" smtClean="0"/>
              <a:t>店頭での試食販売</a:t>
            </a:r>
            <a:endParaRPr kumimoji="1" lang="ja-JP" altLang="en-US" dirty="0"/>
          </a:p>
        </p:txBody>
      </p:sp>
      <p:sp>
        <p:nvSpPr>
          <p:cNvPr id="19" name="テキスト ボックス 18"/>
          <p:cNvSpPr txBox="1"/>
          <p:nvPr/>
        </p:nvSpPr>
        <p:spPr>
          <a:xfrm>
            <a:off x="1403648" y="6260886"/>
            <a:ext cx="1728192" cy="369332"/>
          </a:xfrm>
          <a:prstGeom prst="rect">
            <a:avLst/>
          </a:prstGeom>
          <a:noFill/>
        </p:spPr>
        <p:txBody>
          <a:bodyPr wrap="square" rtlCol="0">
            <a:spAutoFit/>
          </a:bodyPr>
          <a:lstStyle/>
          <a:p>
            <a:pPr algn="ctr"/>
            <a:r>
              <a:rPr lang="ja-JP" altLang="en-US" dirty="0" smtClean="0"/>
              <a:t>レシピの開発</a:t>
            </a:r>
            <a:endParaRPr kumimoji="1" lang="ja-JP" altLang="en-US" dirty="0"/>
          </a:p>
        </p:txBody>
      </p:sp>
      <p:sp>
        <p:nvSpPr>
          <p:cNvPr id="6" name="右矢印 5"/>
          <p:cNvSpPr/>
          <p:nvPr/>
        </p:nvSpPr>
        <p:spPr>
          <a:xfrm>
            <a:off x="4283968" y="3068960"/>
            <a:ext cx="648072" cy="72008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264320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テキスト ボックス 2"/>
          <p:cNvSpPr txBox="1">
            <a:spLocks noChangeArrowheads="1"/>
          </p:cNvSpPr>
          <p:nvPr/>
        </p:nvSpPr>
        <p:spPr bwMode="auto">
          <a:xfrm>
            <a:off x="395537" y="2708920"/>
            <a:ext cx="8568952" cy="309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itchFamily="18" charset="0"/>
              <a:buNone/>
            </a:pPr>
            <a:r>
              <a:rPr kumimoji="1" lang="ja-JP" altLang="en-US" sz="3200" dirty="0" smtClean="0"/>
              <a:t>■ 産地</a:t>
            </a:r>
            <a:r>
              <a:rPr kumimoji="1" lang="ja-JP" altLang="en-US" sz="3200" dirty="0"/>
              <a:t>見学・漁業体験</a:t>
            </a:r>
            <a:r>
              <a:rPr kumimoji="1" lang="ja-JP" altLang="en-US" sz="3200"/>
              <a:t>の</a:t>
            </a:r>
            <a:r>
              <a:rPr kumimoji="1" lang="ja-JP" altLang="en-US" sz="3200" smtClean="0"/>
              <a:t>受け入れ</a:t>
            </a:r>
            <a:endParaRPr kumimoji="1" lang="en-US" altLang="ja-JP" sz="3200" dirty="0"/>
          </a:p>
          <a:p>
            <a:pPr eaLnBrk="1">
              <a:lnSpc>
                <a:spcPct val="93000"/>
              </a:lnSpc>
              <a:buClr>
                <a:srgbClr val="000000"/>
              </a:buClr>
              <a:buSzPct val="100000"/>
              <a:buFont typeface="Times New Roman" pitchFamily="18" charset="0"/>
              <a:buNone/>
            </a:pPr>
            <a:r>
              <a:rPr kumimoji="1" lang="ja-JP" altLang="en-US" sz="3200" dirty="0" smtClean="0"/>
              <a:t>■ 生産者</a:t>
            </a:r>
            <a:r>
              <a:rPr kumimoji="1" lang="ja-JP" altLang="en-US" sz="3200" dirty="0"/>
              <a:t>・消費者（組合員）</a:t>
            </a:r>
            <a:r>
              <a:rPr kumimoji="1" lang="ja-JP" altLang="en-US" sz="3200" dirty="0" smtClean="0"/>
              <a:t>交流会の開催</a:t>
            </a:r>
            <a:endParaRPr kumimoji="1" lang="en-US" altLang="ja-JP" sz="3200" dirty="0"/>
          </a:p>
          <a:p>
            <a:pPr eaLnBrk="1">
              <a:lnSpc>
                <a:spcPct val="93000"/>
              </a:lnSpc>
              <a:buClr>
                <a:srgbClr val="000000"/>
              </a:buClr>
              <a:buSzPct val="100000"/>
              <a:buFont typeface="Times New Roman" pitchFamily="18" charset="0"/>
              <a:buNone/>
            </a:pPr>
            <a:r>
              <a:rPr kumimoji="1" lang="ja-JP" altLang="en-US" sz="3200" dirty="0" smtClean="0"/>
              <a:t>■ 学習会</a:t>
            </a:r>
            <a:r>
              <a:rPr kumimoji="1" lang="ja-JP" altLang="en-US" sz="3200" dirty="0"/>
              <a:t>での漁業現場の話（情報発信）</a:t>
            </a:r>
            <a:endParaRPr kumimoji="1" lang="en-US" altLang="ja-JP" sz="3200" dirty="0"/>
          </a:p>
          <a:p>
            <a:pPr eaLnBrk="1">
              <a:lnSpc>
                <a:spcPct val="93000"/>
              </a:lnSpc>
              <a:buClr>
                <a:srgbClr val="000000"/>
              </a:buClr>
              <a:buSzPct val="100000"/>
              <a:buFont typeface="Times New Roman" pitchFamily="18" charset="0"/>
              <a:buNone/>
            </a:pPr>
            <a:r>
              <a:rPr kumimoji="1" lang="ja-JP" altLang="en-US" sz="3200" dirty="0"/>
              <a:t>　　　　　　　　</a:t>
            </a:r>
            <a:r>
              <a:rPr kumimoji="1" lang="ja-JP" altLang="en-US" sz="3200" dirty="0" smtClean="0"/>
              <a:t>＋</a:t>
            </a:r>
            <a:r>
              <a:rPr kumimoji="1" lang="ja-JP" altLang="en-US" sz="3200" dirty="0"/>
              <a:t>　</a:t>
            </a:r>
            <a:endParaRPr kumimoji="1" lang="en-US" altLang="ja-JP" sz="3200" dirty="0"/>
          </a:p>
          <a:p>
            <a:pPr eaLnBrk="1">
              <a:lnSpc>
                <a:spcPct val="93000"/>
              </a:lnSpc>
              <a:buClr>
                <a:srgbClr val="000000"/>
              </a:buClr>
              <a:buSzPct val="100000"/>
              <a:buFont typeface="Times New Roman" pitchFamily="18" charset="0"/>
              <a:buNone/>
            </a:pPr>
            <a:r>
              <a:rPr kumimoji="1" lang="ja-JP" altLang="en-US" sz="3200" dirty="0" smtClean="0"/>
              <a:t>■ 調理</a:t>
            </a:r>
            <a:r>
              <a:rPr kumimoji="1" lang="ja-JP" altLang="en-US" sz="3200" dirty="0"/>
              <a:t>実習</a:t>
            </a:r>
            <a:endParaRPr kumimoji="1" lang="en-US" altLang="ja-JP" sz="3200" dirty="0"/>
          </a:p>
          <a:p>
            <a:pPr eaLnBrk="1">
              <a:lnSpc>
                <a:spcPct val="93000"/>
              </a:lnSpc>
              <a:buClr>
                <a:srgbClr val="000000"/>
              </a:buClr>
              <a:buSzPct val="100000"/>
              <a:buFont typeface="Times New Roman" pitchFamily="18" charset="0"/>
              <a:buNone/>
            </a:pPr>
            <a:r>
              <a:rPr kumimoji="1" lang="ja-JP" altLang="en-US" sz="3200" dirty="0"/>
              <a:t>　</a:t>
            </a:r>
            <a:r>
              <a:rPr kumimoji="1" lang="ja-JP" altLang="en-US" sz="3200" dirty="0" smtClean="0"/>
              <a:t>浜</a:t>
            </a:r>
            <a:r>
              <a:rPr kumimoji="1" lang="ja-JP" altLang="en-US" sz="3200" dirty="0"/>
              <a:t>の伝統</a:t>
            </a:r>
            <a:r>
              <a:rPr kumimoji="1" lang="ja-JP" altLang="en-US" sz="3200" dirty="0" smtClean="0"/>
              <a:t>料理・シンプル</a:t>
            </a:r>
            <a:r>
              <a:rPr kumimoji="1" lang="ja-JP" altLang="en-US" sz="3200" dirty="0"/>
              <a:t>な料理レシピ</a:t>
            </a:r>
            <a:r>
              <a:rPr kumimoji="1" lang="ja-JP" altLang="en-US" sz="3200" dirty="0" smtClean="0"/>
              <a:t>提案</a:t>
            </a:r>
            <a:endParaRPr kumimoji="1" lang="en-US" altLang="ja-JP" sz="3200" dirty="0"/>
          </a:p>
          <a:p>
            <a:pPr eaLnBrk="1">
              <a:lnSpc>
                <a:spcPct val="93000"/>
              </a:lnSpc>
              <a:buClr>
                <a:srgbClr val="000000"/>
              </a:buClr>
              <a:buSzPct val="100000"/>
              <a:buFont typeface="Times New Roman" pitchFamily="18" charset="0"/>
              <a:buNone/>
            </a:pPr>
            <a:endParaRPr kumimoji="1" lang="ja-JP" altLang="en-US" dirty="0"/>
          </a:p>
        </p:txBody>
      </p:sp>
      <p:sp>
        <p:nvSpPr>
          <p:cNvPr id="97283" name="テキスト ボックス 3"/>
          <p:cNvSpPr txBox="1">
            <a:spLocks noChangeArrowheads="1"/>
          </p:cNvSpPr>
          <p:nvPr/>
        </p:nvSpPr>
        <p:spPr bwMode="auto">
          <a:xfrm>
            <a:off x="536663" y="1340768"/>
            <a:ext cx="7993063" cy="11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itchFamily="18" charset="0"/>
              <a:buNone/>
            </a:pPr>
            <a:r>
              <a:rPr kumimoji="1" lang="ja-JP" altLang="en-US" sz="3600" b="1" dirty="0">
                <a:solidFill>
                  <a:srgbClr val="00B050"/>
                </a:solidFill>
              </a:rPr>
              <a:t>浜からの積極的な情報発信　</a:t>
            </a:r>
            <a:endParaRPr kumimoji="1" lang="en-US" altLang="ja-JP" sz="3600" b="1" dirty="0">
              <a:solidFill>
                <a:srgbClr val="00B050"/>
              </a:solidFill>
            </a:endParaRPr>
          </a:p>
          <a:p>
            <a:pPr eaLnBrk="1">
              <a:lnSpc>
                <a:spcPct val="93000"/>
              </a:lnSpc>
              <a:buClr>
                <a:srgbClr val="000000"/>
              </a:buClr>
              <a:buSzPct val="100000"/>
              <a:buFont typeface="Times New Roman" pitchFamily="18" charset="0"/>
              <a:buNone/>
            </a:pPr>
            <a:r>
              <a:rPr kumimoji="1" lang="ja-JP" altLang="en-US" sz="3600" b="1" dirty="0">
                <a:solidFill>
                  <a:srgbClr val="00B050"/>
                </a:solidFill>
              </a:rPr>
              <a:t>　　</a:t>
            </a:r>
            <a:r>
              <a:rPr kumimoji="1" lang="ja-JP" altLang="en-US" sz="3600" b="1" dirty="0" smtClean="0">
                <a:solidFill>
                  <a:srgbClr val="00B050"/>
                </a:solidFill>
              </a:rPr>
              <a:t>（</a:t>
            </a:r>
            <a:r>
              <a:rPr kumimoji="1" lang="ja-JP" altLang="en-US" sz="3600" b="1" dirty="0">
                <a:solidFill>
                  <a:srgbClr val="00B050"/>
                </a:solidFill>
              </a:rPr>
              <a:t>生産者の顔が見える取り組み）</a:t>
            </a:r>
          </a:p>
        </p:txBody>
      </p:sp>
      <p:sp>
        <p:nvSpPr>
          <p:cNvPr id="97284" name="正方形/長方形 6"/>
          <p:cNvSpPr>
            <a:spLocks noChangeArrowheads="1"/>
          </p:cNvSpPr>
          <p:nvPr/>
        </p:nvSpPr>
        <p:spPr bwMode="auto">
          <a:xfrm>
            <a:off x="971550" y="404813"/>
            <a:ext cx="7464425" cy="72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itchFamily="18" charset="0"/>
              <a:buNone/>
            </a:pPr>
            <a:r>
              <a:rPr lang="ja-JP" altLang="en-US" sz="4400" dirty="0">
                <a:solidFill>
                  <a:srgbClr val="FF0000"/>
                </a:solidFill>
                <a:latin typeface="Calibri" pitchFamily="34" charset="0"/>
              </a:rPr>
              <a:t>地魚消費拡大の</a:t>
            </a:r>
            <a:r>
              <a:rPr lang="ja-JP" altLang="en-US" sz="4400" dirty="0" smtClean="0">
                <a:solidFill>
                  <a:srgbClr val="FF0000"/>
                </a:solidFill>
                <a:latin typeface="Calibri" pitchFamily="34" charset="0"/>
              </a:rPr>
              <a:t>ために</a:t>
            </a:r>
            <a:endParaRPr lang="ja-JP" altLang="en-US" sz="4400" dirty="0"/>
          </a:p>
        </p:txBody>
      </p:sp>
      <p:sp>
        <p:nvSpPr>
          <p:cNvPr id="2" name="スライド番号プレースホルダー 1"/>
          <p:cNvSpPr>
            <a:spLocks noGrp="1"/>
          </p:cNvSpPr>
          <p:nvPr>
            <p:ph type="sldNum" sz="quarter" idx="12"/>
          </p:nvPr>
        </p:nvSpPr>
        <p:spPr/>
        <p:txBody>
          <a:bodyPr/>
          <a:lstStyle/>
          <a:p>
            <a:fld id="{F6AA291A-56EF-41CB-A6A3-F210C516E4AE}" type="slidenum">
              <a:rPr kumimoji="1" lang="ja-JP" altLang="en-US" smtClean="0"/>
              <a:t>33</a:t>
            </a:fld>
            <a:endParaRPr kumimoji="1" lang="ja-JP" altLang="en-US"/>
          </a:p>
        </p:txBody>
      </p:sp>
    </p:spTree>
    <p:extLst>
      <p:ext uri="{BB962C8B-B14F-4D97-AF65-F5344CB8AC3E}">
        <p14:creationId xmlns:p14="http://schemas.microsoft.com/office/powerpoint/2010/main" val="36901681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686800" cy="838200"/>
          </a:xfrm>
        </p:spPr>
        <p:txBody>
          <a:bodyPr/>
          <a:lstStyle/>
          <a:p>
            <a:r>
              <a:rPr lang="ja-JP" altLang="en-US" dirty="0" smtClean="0"/>
              <a:t>ひょうご豊かな海発信プロジェクト</a:t>
            </a:r>
            <a:endParaRPr kumimoji="1" lang="ja-JP" altLang="en-US" dirty="0"/>
          </a:p>
        </p:txBody>
      </p:sp>
      <p:sp>
        <p:nvSpPr>
          <p:cNvPr id="4" name="スライド番号プレースホルダー 3"/>
          <p:cNvSpPr>
            <a:spLocks noGrp="1"/>
          </p:cNvSpPr>
          <p:nvPr>
            <p:ph type="sldNum" sz="quarter" idx="12"/>
          </p:nvPr>
        </p:nvSpPr>
        <p:spPr/>
        <p:txBody>
          <a:bodyPr/>
          <a:lstStyle/>
          <a:p>
            <a:fld id="{F6AA291A-56EF-41CB-A6A3-F210C516E4AE}" type="slidenum">
              <a:rPr kumimoji="1" lang="ja-JP" altLang="en-US" smtClean="0"/>
              <a:t>34</a:t>
            </a:fld>
            <a:endParaRPr kumimoji="1" lang="ja-JP" altLang="en-US"/>
          </a:p>
        </p:txBody>
      </p:sp>
      <p:sp>
        <p:nvSpPr>
          <p:cNvPr id="5" name="テキスト ボックス 4"/>
          <p:cNvSpPr txBox="1"/>
          <p:nvPr/>
        </p:nvSpPr>
        <p:spPr>
          <a:xfrm>
            <a:off x="705881" y="1187904"/>
            <a:ext cx="7488832" cy="1477328"/>
          </a:xfrm>
          <a:prstGeom prst="rect">
            <a:avLst/>
          </a:prstGeom>
          <a:noFill/>
        </p:spPr>
        <p:txBody>
          <a:bodyPr wrap="square" rtlCol="0">
            <a:spAutoFit/>
          </a:bodyPr>
          <a:lstStyle/>
          <a:p>
            <a:r>
              <a:rPr lang="ja-JP" altLang="en-US" dirty="0" smtClean="0"/>
              <a:t>瀬戸内法</a:t>
            </a:r>
            <a:r>
              <a:rPr lang="ja-JP" altLang="en-US" dirty="0"/>
              <a:t>改正</a:t>
            </a:r>
            <a:r>
              <a:rPr lang="ja-JP" altLang="en-US" dirty="0" smtClean="0"/>
              <a:t>を受けて豊かな海への取組が進められているが、県民の理解が進んでいない。</a:t>
            </a:r>
            <a:endParaRPr lang="en-US" altLang="ja-JP" dirty="0" smtClean="0"/>
          </a:p>
          <a:p>
            <a:r>
              <a:rPr lang="ja-JP" altLang="en-US" dirty="0" smtClean="0"/>
              <a:t>豊かな海の取組をさらに進めていくためには、県内各地で美味しい魚が水揚げされていること、また、その恵みは、豊かな海に支えられていることを理解してもらう必要がある。</a:t>
            </a:r>
            <a:endParaRPr kumimoji="1" lang="ja-JP" altLang="en-US" dirty="0"/>
          </a:p>
        </p:txBody>
      </p:sp>
      <p:sp>
        <p:nvSpPr>
          <p:cNvPr id="6" name="テキスト ボックス 5"/>
          <p:cNvSpPr txBox="1"/>
          <p:nvPr/>
        </p:nvSpPr>
        <p:spPr>
          <a:xfrm>
            <a:off x="699795" y="3276136"/>
            <a:ext cx="7488832" cy="923330"/>
          </a:xfrm>
          <a:prstGeom prst="rect">
            <a:avLst/>
          </a:prstGeom>
          <a:noFill/>
        </p:spPr>
        <p:txBody>
          <a:bodyPr wrap="square" rtlCol="0">
            <a:spAutoFit/>
          </a:bodyPr>
          <a:lstStyle/>
          <a:p>
            <a:r>
              <a:rPr kumimoji="1" lang="ja-JP" altLang="en-US" dirty="0" smtClean="0"/>
              <a:t>プロジェクトの展開により、県民に「豊かで美しい海」の必要性について理解してもらい、豊かな海を目指す取り組みに対する継続した応援と参加のきっかけをつくる。</a:t>
            </a:r>
            <a:endParaRPr kumimoji="1" lang="ja-JP" altLang="en-US" dirty="0"/>
          </a:p>
        </p:txBody>
      </p:sp>
      <p:sp>
        <p:nvSpPr>
          <p:cNvPr id="7" name="下矢印 6"/>
          <p:cNvSpPr/>
          <p:nvPr/>
        </p:nvSpPr>
        <p:spPr>
          <a:xfrm>
            <a:off x="3586201" y="2674968"/>
            <a:ext cx="1080120" cy="394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48882" y="4365104"/>
            <a:ext cx="7488832" cy="2308324"/>
          </a:xfrm>
          <a:prstGeom prst="rect">
            <a:avLst/>
          </a:prstGeom>
          <a:noFill/>
        </p:spPr>
        <p:txBody>
          <a:bodyPr wrap="square" rtlCol="0">
            <a:spAutoFit/>
          </a:bodyPr>
          <a:lstStyle/>
          <a:p>
            <a:r>
              <a:rPr kumimoji="1" lang="ja-JP" altLang="en-US" dirty="0" smtClean="0"/>
              <a:t>ひょうご豊かな海発信プロジェクト協議会　（平成</a:t>
            </a:r>
            <a:r>
              <a:rPr kumimoji="1" lang="en-US" altLang="ja-JP" dirty="0" smtClean="0"/>
              <a:t>30</a:t>
            </a:r>
            <a:r>
              <a:rPr kumimoji="1" lang="ja-JP" altLang="en-US" dirty="0" smtClean="0"/>
              <a:t>年</a:t>
            </a:r>
            <a:r>
              <a:rPr kumimoji="1" lang="en-US" altLang="ja-JP" dirty="0" smtClean="0"/>
              <a:t>4</a:t>
            </a:r>
            <a:r>
              <a:rPr kumimoji="1" lang="ja-JP" altLang="en-US" dirty="0" smtClean="0"/>
              <a:t>月</a:t>
            </a:r>
            <a:r>
              <a:rPr kumimoji="1" lang="en-US" altLang="ja-JP" dirty="0" smtClean="0"/>
              <a:t>10</a:t>
            </a:r>
            <a:r>
              <a:rPr kumimoji="1" lang="ja-JP" altLang="en-US" dirty="0" smtClean="0"/>
              <a:t>日設立）</a:t>
            </a:r>
            <a:endParaRPr kumimoji="1" lang="en-US" altLang="ja-JP" dirty="0" smtClean="0"/>
          </a:p>
          <a:p>
            <a:r>
              <a:rPr lang="ja-JP" altLang="en-US" dirty="0" smtClean="0"/>
              <a:t>（構成メンバー）</a:t>
            </a:r>
            <a:endParaRPr lang="en-US" altLang="ja-JP" dirty="0" smtClean="0"/>
          </a:p>
          <a:p>
            <a:r>
              <a:rPr lang="ja-JP" altLang="en-US" dirty="0" smtClean="0"/>
              <a:t>　兵庫県漁業</a:t>
            </a:r>
            <a:r>
              <a:rPr lang="ja-JP" altLang="en-US" dirty="0"/>
              <a:t>協同</a:t>
            </a:r>
            <a:r>
              <a:rPr lang="ja-JP" altLang="en-US" dirty="0" smtClean="0"/>
              <a:t>組合連合会</a:t>
            </a:r>
            <a:endParaRPr lang="en-US" altLang="ja-JP" dirty="0" smtClean="0"/>
          </a:p>
          <a:p>
            <a:r>
              <a:rPr lang="ja-JP" altLang="en-US" dirty="0" smtClean="0"/>
              <a:t>　兵庫県農政環境部農林水産局水産課</a:t>
            </a:r>
            <a:endParaRPr lang="en-US" altLang="ja-JP" dirty="0" smtClean="0"/>
          </a:p>
          <a:p>
            <a:r>
              <a:rPr lang="ja-JP" altLang="en-US" dirty="0" smtClean="0"/>
              <a:t>　兵庫県</a:t>
            </a:r>
            <a:r>
              <a:rPr lang="ja-JP" altLang="en-US" dirty="0"/>
              <a:t>農政</a:t>
            </a:r>
            <a:r>
              <a:rPr lang="ja-JP" altLang="en-US" dirty="0" smtClean="0"/>
              <a:t>環境部環境管理局水大気課</a:t>
            </a:r>
            <a:endParaRPr lang="en-US" altLang="ja-JP" dirty="0" smtClean="0"/>
          </a:p>
          <a:p>
            <a:r>
              <a:rPr lang="ja-JP" altLang="en-US" dirty="0" smtClean="0"/>
              <a:t>　兵庫県立</a:t>
            </a:r>
            <a:r>
              <a:rPr lang="ja-JP" altLang="en-US" dirty="0"/>
              <a:t>農林水産</a:t>
            </a:r>
            <a:r>
              <a:rPr lang="ja-JP" altLang="en-US" dirty="0" smtClean="0"/>
              <a:t>技術</a:t>
            </a:r>
            <a:r>
              <a:rPr lang="ja-JP" altLang="en-US" dirty="0"/>
              <a:t>総合</a:t>
            </a:r>
            <a:r>
              <a:rPr lang="ja-JP" altLang="en-US" dirty="0" smtClean="0"/>
              <a:t>センター水産技術センター</a:t>
            </a:r>
            <a:endParaRPr lang="en-US" altLang="ja-JP" dirty="0" smtClean="0"/>
          </a:p>
          <a:p>
            <a:r>
              <a:rPr lang="ja-JP" altLang="en-US" dirty="0" smtClean="0"/>
              <a:t>　神戸市経済観光局農政部農水産課</a:t>
            </a:r>
            <a:endParaRPr lang="en-US" altLang="ja-JP" dirty="0" smtClean="0"/>
          </a:p>
          <a:p>
            <a:r>
              <a:rPr lang="ja-JP" altLang="en-US" dirty="0" smtClean="0"/>
              <a:t>　明石市市民生活局</a:t>
            </a:r>
            <a:r>
              <a:rPr lang="ja-JP" altLang="en-US" dirty="0"/>
              <a:t>産業</a:t>
            </a:r>
            <a:r>
              <a:rPr lang="ja-JP" altLang="en-US" dirty="0" smtClean="0"/>
              <a:t>振興部農水産課</a:t>
            </a:r>
            <a:endParaRPr kumimoji="1" lang="ja-JP" altLang="en-US" dirty="0"/>
          </a:p>
        </p:txBody>
      </p:sp>
    </p:spTree>
    <p:extLst>
      <p:ext uri="{BB962C8B-B14F-4D97-AF65-F5344CB8AC3E}">
        <p14:creationId xmlns:p14="http://schemas.microsoft.com/office/powerpoint/2010/main" val="240170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1520" y="764704"/>
            <a:ext cx="8784976" cy="5632311"/>
          </a:xfrm>
          <a:prstGeom prst="rect">
            <a:avLst/>
          </a:prstGeom>
          <a:noFill/>
        </p:spPr>
        <p:txBody>
          <a:bodyPr wrap="square" rtlCol="0">
            <a:spAutoFit/>
          </a:bodyPr>
          <a:lstStyle/>
          <a:p>
            <a:r>
              <a:rPr lang="ja-JP" altLang="en-US" dirty="0" smtClean="0">
                <a:solidFill>
                  <a:srgbClr val="FF0000"/>
                </a:solidFill>
              </a:rPr>
              <a:t>（</a:t>
            </a:r>
            <a:r>
              <a:rPr lang="ja-JP" altLang="en-US" dirty="0">
                <a:solidFill>
                  <a:srgbClr val="FF0000"/>
                </a:solidFill>
              </a:rPr>
              <a:t>１</a:t>
            </a:r>
            <a:r>
              <a:rPr lang="ja-JP" altLang="en-US" dirty="0" smtClean="0">
                <a:solidFill>
                  <a:srgbClr val="FF0000"/>
                </a:solidFill>
              </a:rPr>
              <a:t>）虹の仲間で海づくり　</a:t>
            </a:r>
            <a:r>
              <a:rPr lang="ja-JP" altLang="en-US" dirty="0" smtClean="0"/>
              <a:t>（明石市船上町 望海公園南海岸）</a:t>
            </a:r>
            <a:r>
              <a:rPr lang="ja-JP" altLang="en-US" dirty="0" smtClean="0">
                <a:solidFill>
                  <a:srgbClr val="FF0000"/>
                </a:solidFill>
              </a:rPr>
              <a:t>　</a:t>
            </a:r>
            <a:r>
              <a:rPr lang="ja-JP" altLang="en-US" dirty="0" smtClean="0"/>
              <a:t>９月８日（土）</a:t>
            </a:r>
            <a:r>
              <a:rPr lang="ja-JP" altLang="en-US" dirty="0" smtClean="0">
                <a:solidFill>
                  <a:srgbClr val="FF0000"/>
                </a:solidFill>
              </a:rPr>
              <a:t>　</a:t>
            </a:r>
            <a:endParaRPr lang="en-US" altLang="ja-JP" dirty="0" smtClean="0">
              <a:solidFill>
                <a:srgbClr val="FF0000"/>
              </a:solidFill>
            </a:endParaRPr>
          </a:p>
          <a:p>
            <a:r>
              <a:rPr kumimoji="1" lang="ja-JP" altLang="en-US" dirty="0"/>
              <a:t>　</a:t>
            </a:r>
            <a:r>
              <a:rPr kumimoji="1" lang="ja-JP" altLang="en-US" dirty="0" smtClean="0"/>
              <a:t>　　コープこうべと連携し、「虹の仲間で森づくり」の海版として実施。</a:t>
            </a:r>
            <a:endParaRPr kumimoji="1" lang="en-US" altLang="ja-JP" dirty="0" smtClean="0"/>
          </a:p>
          <a:p>
            <a:r>
              <a:rPr lang="ja-JP" altLang="en-US" dirty="0"/>
              <a:t>　</a:t>
            </a:r>
            <a:r>
              <a:rPr lang="ja-JP" altLang="en-US" dirty="0" smtClean="0"/>
              <a:t>　　県や関係団体が、県民とともに「豊かで美しい海」の再生に取り組んで</a:t>
            </a:r>
            <a:endParaRPr lang="en-US" altLang="ja-JP" dirty="0" smtClean="0"/>
          </a:p>
          <a:p>
            <a:r>
              <a:rPr lang="ja-JP" altLang="en-US" dirty="0"/>
              <a:t>　</a:t>
            </a:r>
            <a:r>
              <a:rPr lang="ja-JP" altLang="en-US" dirty="0" smtClean="0"/>
              <a:t>　　いくことを内外にアピール</a:t>
            </a:r>
            <a:endParaRPr lang="en-US" altLang="ja-JP" dirty="0" smtClean="0"/>
          </a:p>
          <a:p>
            <a:r>
              <a:rPr kumimoji="1" lang="ja-JP" altLang="en-US" dirty="0" smtClean="0">
                <a:solidFill>
                  <a:srgbClr val="FF0000"/>
                </a:solidFill>
              </a:rPr>
              <a:t>（</a:t>
            </a:r>
            <a:r>
              <a:rPr kumimoji="1" lang="ja-JP" altLang="en-US" dirty="0">
                <a:solidFill>
                  <a:srgbClr val="FF0000"/>
                </a:solidFill>
              </a:rPr>
              <a:t>２</a:t>
            </a:r>
            <a:r>
              <a:rPr kumimoji="1" lang="ja-JP" altLang="en-US" dirty="0" smtClean="0">
                <a:solidFill>
                  <a:srgbClr val="FF0000"/>
                </a:solidFill>
              </a:rPr>
              <a:t>）メインフェスティバル　</a:t>
            </a:r>
            <a:r>
              <a:rPr kumimoji="1" lang="ja-JP" altLang="en-US" dirty="0" smtClean="0"/>
              <a:t>（須磨海浜公園、須磨海岸）　９月２９日（土）</a:t>
            </a:r>
            <a:endParaRPr kumimoji="1" lang="en-US" altLang="ja-JP" dirty="0" smtClean="0"/>
          </a:p>
          <a:p>
            <a:r>
              <a:rPr lang="ja-JP" altLang="en-US" dirty="0"/>
              <a:t>　</a:t>
            </a:r>
            <a:r>
              <a:rPr lang="ja-JP" altLang="en-US" dirty="0" smtClean="0"/>
              <a:t>　「豊かな海を</a:t>
            </a:r>
            <a:r>
              <a:rPr lang="en-US" altLang="ja-JP" dirty="0" smtClean="0"/>
              <a:t>『</a:t>
            </a:r>
            <a:r>
              <a:rPr lang="ja-JP" altLang="en-US" dirty="0" smtClean="0"/>
              <a:t>食べる、学ぶ、体験する</a:t>
            </a:r>
            <a:r>
              <a:rPr lang="en-US" altLang="ja-JP" dirty="0" smtClean="0"/>
              <a:t>』</a:t>
            </a:r>
            <a:r>
              <a:rPr lang="ja-JP" altLang="en-US" dirty="0" smtClean="0"/>
              <a:t>をテーマに「豊かで美しい海」の</a:t>
            </a:r>
            <a:endParaRPr lang="en-US" altLang="ja-JP" dirty="0" smtClean="0"/>
          </a:p>
          <a:p>
            <a:r>
              <a:rPr lang="ja-JP" altLang="en-US" dirty="0"/>
              <a:t>　</a:t>
            </a:r>
            <a:r>
              <a:rPr lang="ja-JP" altLang="en-US" dirty="0" smtClean="0"/>
              <a:t>　　必要性を広く県民に</a:t>
            </a:r>
            <a:r>
              <a:rPr lang="en-US" altLang="ja-JP" dirty="0" smtClean="0"/>
              <a:t>PR</a:t>
            </a:r>
            <a:r>
              <a:rPr lang="ja-JP" altLang="en-US" dirty="0" smtClean="0"/>
              <a:t>する。</a:t>
            </a:r>
            <a:endParaRPr lang="en-US" altLang="ja-JP" dirty="0" smtClean="0"/>
          </a:p>
          <a:p>
            <a:r>
              <a:rPr kumimoji="1" lang="ja-JP" altLang="en-US" dirty="0" smtClean="0">
                <a:solidFill>
                  <a:srgbClr val="FF0000"/>
                </a:solidFill>
              </a:rPr>
              <a:t>（</a:t>
            </a:r>
            <a:r>
              <a:rPr kumimoji="1" lang="ja-JP" altLang="en-US" dirty="0">
                <a:solidFill>
                  <a:srgbClr val="FF0000"/>
                </a:solidFill>
              </a:rPr>
              <a:t>３</a:t>
            </a:r>
            <a:r>
              <a:rPr kumimoji="1" lang="ja-JP" altLang="en-US" dirty="0" smtClean="0">
                <a:solidFill>
                  <a:srgbClr val="FF0000"/>
                </a:solidFill>
              </a:rPr>
              <a:t>）水族館での企画展</a:t>
            </a:r>
            <a:endParaRPr kumimoji="1" lang="en-US" altLang="ja-JP" dirty="0" smtClean="0">
              <a:solidFill>
                <a:srgbClr val="FF0000"/>
              </a:solidFill>
            </a:endParaRPr>
          </a:p>
          <a:p>
            <a:r>
              <a:rPr lang="ja-JP" altLang="en-US" dirty="0"/>
              <a:t>　</a:t>
            </a:r>
            <a:r>
              <a:rPr lang="ja-JP" altLang="en-US" dirty="0" smtClean="0"/>
              <a:t>　　魚や海に興味を持つ親子や若者らを対象に特別企画展を開催。</a:t>
            </a:r>
            <a:endParaRPr lang="en-US" altLang="ja-JP" dirty="0" smtClean="0"/>
          </a:p>
          <a:p>
            <a:r>
              <a:rPr kumimoji="1" lang="ja-JP" altLang="en-US" dirty="0"/>
              <a:t>　</a:t>
            </a:r>
            <a:r>
              <a:rPr kumimoji="1" lang="ja-JP" altLang="en-US" dirty="0" smtClean="0"/>
              <a:t>　　　神戸市立須磨海浜水族園　　平成</a:t>
            </a:r>
            <a:r>
              <a:rPr kumimoji="1" lang="en-US" altLang="ja-JP" dirty="0" smtClean="0"/>
              <a:t>30</a:t>
            </a:r>
            <a:r>
              <a:rPr kumimoji="1" lang="ja-JP" altLang="en-US" dirty="0" smtClean="0"/>
              <a:t>年  </a:t>
            </a:r>
            <a:r>
              <a:rPr kumimoji="1" lang="en-US" altLang="ja-JP" dirty="0" smtClean="0"/>
              <a:t>7</a:t>
            </a:r>
            <a:r>
              <a:rPr kumimoji="1" lang="ja-JP" altLang="en-US" dirty="0" smtClean="0"/>
              <a:t>月</a:t>
            </a:r>
            <a:r>
              <a:rPr kumimoji="1" lang="en-US" altLang="ja-JP" dirty="0" smtClean="0"/>
              <a:t>14</a:t>
            </a:r>
            <a:r>
              <a:rPr kumimoji="1" lang="ja-JP" altLang="en-US" dirty="0" smtClean="0"/>
              <a:t>日～平成</a:t>
            </a:r>
            <a:r>
              <a:rPr kumimoji="1" lang="en-US" altLang="ja-JP" dirty="0" smtClean="0"/>
              <a:t>30</a:t>
            </a:r>
            <a:r>
              <a:rPr kumimoji="1" lang="ja-JP" altLang="en-US" dirty="0" smtClean="0"/>
              <a:t>年</a:t>
            </a:r>
            <a:r>
              <a:rPr kumimoji="1" lang="en-US" altLang="ja-JP" dirty="0" smtClean="0"/>
              <a:t>12</a:t>
            </a:r>
            <a:r>
              <a:rPr kumimoji="1" lang="ja-JP" altLang="en-US" dirty="0" smtClean="0"/>
              <a:t>月  </a:t>
            </a:r>
            <a:r>
              <a:rPr kumimoji="1" lang="en-US" altLang="ja-JP" dirty="0" smtClean="0"/>
              <a:t>2</a:t>
            </a:r>
            <a:r>
              <a:rPr kumimoji="1" lang="ja-JP" altLang="en-US" dirty="0" smtClean="0"/>
              <a:t>日</a:t>
            </a:r>
            <a:endParaRPr kumimoji="1" lang="en-US" altLang="ja-JP" dirty="0" smtClean="0"/>
          </a:p>
          <a:p>
            <a:r>
              <a:rPr lang="ja-JP" altLang="en-US" dirty="0"/>
              <a:t>　</a:t>
            </a:r>
            <a:r>
              <a:rPr lang="ja-JP" altLang="en-US" dirty="0" smtClean="0"/>
              <a:t>　　　姫路市立姫路水族館　　　　平成</a:t>
            </a:r>
            <a:r>
              <a:rPr lang="en-US" altLang="ja-JP" dirty="0" smtClean="0"/>
              <a:t>30</a:t>
            </a:r>
            <a:r>
              <a:rPr lang="ja-JP" altLang="en-US" dirty="0" smtClean="0"/>
              <a:t>年</a:t>
            </a:r>
            <a:r>
              <a:rPr lang="en-US" altLang="ja-JP" dirty="0" smtClean="0"/>
              <a:t>10</a:t>
            </a:r>
            <a:r>
              <a:rPr lang="ja-JP" altLang="en-US" dirty="0" smtClean="0"/>
              <a:t>月</a:t>
            </a:r>
            <a:r>
              <a:rPr lang="en-US" altLang="ja-JP" dirty="0" smtClean="0"/>
              <a:t>20</a:t>
            </a:r>
            <a:r>
              <a:rPr lang="ja-JP" altLang="en-US" dirty="0" smtClean="0"/>
              <a:t>日～平成</a:t>
            </a:r>
            <a:r>
              <a:rPr lang="en-US" altLang="ja-JP" dirty="0" smtClean="0"/>
              <a:t>30</a:t>
            </a:r>
            <a:r>
              <a:rPr lang="ja-JP" altLang="en-US" dirty="0" smtClean="0"/>
              <a:t>年</a:t>
            </a:r>
            <a:r>
              <a:rPr lang="en-US" altLang="ja-JP" dirty="0" smtClean="0"/>
              <a:t>12</a:t>
            </a:r>
            <a:r>
              <a:rPr lang="ja-JP" altLang="en-US" dirty="0" smtClean="0"/>
              <a:t>月</a:t>
            </a:r>
            <a:r>
              <a:rPr lang="en-US" altLang="ja-JP" dirty="0" smtClean="0"/>
              <a:t>28</a:t>
            </a:r>
            <a:r>
              <a:rPr lang="ja-JP" altLang="en-US" dirty="0" smtClean="0"/>
              <a:t>日</a:t>
            </a:r>
            <a:endParaRPr lang="en-US" altLang="ja-JP" dirty="0" smtClean="0"/>
          </a:p>
          <a:p>
            <a:r>
              <a:rPr kumimoji="1" lang="ja-JP" altLang="en-US" dirty="0"/>
              <a:t>　</a:t>
            </a:r>
            <a:r>
              <a:rPr kumimoji="1" lang="ja-JP" altLang="en-US" dirty="0" smtClean="0"/>
              <a:t>　　　城崎マリンワールド　　　　</a:t>
            </a:r>
            <a:r>
              <a:rPr lang="ja-JP" altLang="en-US" dirty="0" smtClean="0"/>
              <a:t>平成</a:t>
            </a:r>
            <a:r>
              <a:rPr lang="en-US" altLang="ja-JP" dirty="0"/>
              <a:t>31</a:t>
            </a:r>
            <a:r>
              <a:rPr lang="ja-JP" altLang="en-US" dirty="0" smtClean="0"/>
              <a:t>年</a:t>
            </a:r>
            <a:r>
              <a:rPr lang="en-US" altLang="ja-JP" dirty="0" smtClean="0"/>
              <a:t>2</a:t>
            </a:r>
            <a:r>
              <a:rPr lang="ja-JP" altLang="en-US" dirty="0" smtClean="0"/>
              <a:t>月（調整中）</a:t>
            </a:r>
            <a:endParaRPr lang="en-US" altLang="ja-JP" dirty="0" smtClean="0"/>
          </a:p>
          <a:p>
            <a:r>
              <a:rPr lang="ja-JP" altLang="en-US" dirty="0">
                <a:solidFill>
                  <a:srgbClr val="FF0000"/>
                </a:solidFill>
              </a:rPr>
              <a:t>（４</a:t>
            </a:r>
            <a:r>
              <a:rPr lang="ja-JP" altLang="en-US" dirty="0" smtClean="0">
                <a:solidFill>
                  <a:srgbClr val="FF0000"/>
                </a:solidFill>
              </a:rPr>
              <a:t>）シンポジウム開催</a:t>
            </a:r>
            <a:endParaRPr lang="en-US" altLang="ja-JP" dirty="0" smtClean="0">
              <a:solidFill>
                <a:srgbClr val="FF0000"/>
              </a:solidFill>
            </a:endParaRPr>
          </a:p>
          <a:p>
            <a:r>
              <a:rPr lang="ja-JP" altLang="en-US" dirty="0"/>
              <a:t>　</a:t>
            </a:r>
            <a:r>
              <a:rPr lang="ja-JP" altLang="en-US" dirty="0" smtClean="0"/>
              <a:t>　「瀬戸内海環境保全知事・市長会議」と連携し、一般県民向け</a:t>
            </a:r>
            <a:r>
              <a:rPr lang="en-US" altLang="ja-JP" dirty="0" smtClean="0"/>
              <a:t>PR</a:t>
            </a:r>
            <a:r>
              <a:rPr lang="ja-JP" altLang="en-US" dirty="0" smtClean="0"/>
              <a:t>活動を展開</a:t>
            </a:r>
            <a:endParaRPr lang="en-US" altLang="ja-JP" dirty="0" smtClean="0"/>
          </a:p>
          <a:p>
            <a:r>
              <a:rPr lang="ja-JP" altLang="en-US" dirty="0"/>
              <a:t>　</a:t>
            </a:r>
            <a:r>
              <a:rPr lang="ja-JP" altLang="en-US" dirty="0" smtClean="0"/>
              <a:t>　　　平成</a:t>
            </a:r>
            <a:r>
              <a:rPr lang="en-US" altLang="ja-JP" dirty="0" smtClean="0"/>
              <a:t>30</a:t>
            </a:r>
            <a:r>
              <a:rPr lang="ja-JP" altLang="en-US" dirty="0" smtClean="0"/>
              <a:t>年</a:t>
            </a:r>
            <a:r>
              <a:rPr lang="en-US" altLang="ja-JP" dirty="0" smtClean="0"/>
              <a:t>7</a:t>
            </a:r>
            <a:r>
              <a:rPr lang="ja-JP" altLang="en-US" dirty="0" smtClean="0"/>
              <a:t>月</a:t>
            </a:r>
            <a:r>
              <a:rPr lang="en-US" altLang="ja-JP" dirty="0" smtClean="0"/>
              <a:t>20</a:t>
            </a:r>
            <a:r>
              <a:rPr lang="ja-JP" altLang="en-US" dirty="0" smtClean="0"/>
              <a:t>日（金）　兵庫県公館　大会議室</a:t>
            </a:r>
            <a:endParaRPr lang="en-US" altLang="ja-JP" dirty="0" smtClean="0"/>
          </a:p>
          <a:p>
            <a:r>
              <a:rPr lang="ja-JP" altLang="en-US" dirty="0"/>
              <a:t>　</a:t>
            </a:r>
            <a:r>
              <a:rPr lang="ja-JP" altLang="en-US" dirty="0" smtClean="0"/>
              <a:t>　　　平成</a:t>
            </a:r>
            <a:r>
              <a:rPr lang="en-US" altLang="ja-JP" dirty="0" smtClean="0"/>
              <a:t>31</a:t>
            </a:r>
            <a:r>
              <a:rPr lang="ja-JP" altLang="en-US" dirty="0" smtClean="0"/>
              <a:t>年</a:t>
            </a:r>
            <a:r>
              <a:rPr lang="en-US" altLang="ja-JP" dirty="0" smtClean="0"/>
              <a:t>3</a:t>
            </a:r>
            <a:r>
              <a:rPr lang="ja-JP" altLang="en-US" dirty="0" smtClean="0"/>
              <a:t>月　　　　　　兵庫県公館　大会議室</a:t>
            </a:r>
            <a:endParaRPr lang="en-US" altLang="ja-JP" dirty="0" smtClean="0"/>
          </a:p>
          <a:p>
            <a:r>
              <a:rPr lang="ja-JP" altLang="en-US" dirty="0" smtClean="0">
                <a:solidFill>
                  <a:srgbClr val="FF0000"/>
                </a:solidFill>
              </a:rPr>
              <a:t>（５）パートナーイベント</a:t>
            </a:r>
            <a:endParaRPr lang="en-US" altLang="ja-JP" dirty="0" smtClean="0">
              <a:solidFill>
                <a:srgbClr val="FF0000"/>
              </a:solidFill>
            </a:endParaRPr>
          </a:p>
          <a:p>
            <a:r>
              <a:rPr lang="ja-JP" altLang="en-US" dirty="0"/>
              <a:t>　</a:t>
            </a:r>
            <a:r>
              <a:rPr lang="ja-JP" altLang="en-US" dirty="0" smtClean="0"/>
              <a:t>    県内の様々な場所で行われるイベントと連携し、全県エリアでのプロジェクト</a:t>
            </a:r>
            <a:endParaRPr lang="en-US" altLang="ja-JP" dirty="0" smtClean="0"/>
          </a:p>
          <a:p>
            <a:r>
              <a:rPr lang="en-US" altLang="ja-JP" dirty="0"/>
              <a:t> </a:t>
            </a:r>
            <a:r>
              <a:rPr lang="en-US" altLang="ja-JP" dirty="0" smtClean="0"/>
              <a:t>      </a:t>
            </a:r>
            <a:r>
              <a:rPr lang="ja-JP" altLang="en-US" dirty="0" smtClean="0"/>
              <a:t>展開を図ることで、「豊かで美しい海」を再生する取組みに対する参加者・応</a:t>
            </a:r>
            <a:endParaRPr lang="en-US" altLang="ja-JP" dirty="0" smtClean="0"/>
          </a:p>
          <a:p>
            <a:r>
              <a:rPr lang="en-US" altLang="ja-JP" dirty="0"/>
              <a:t> </a:t>
            </a:r>
            <a:r>
              <a:rPr lang="en-US" altLang="ja-JP" dirty="0" smtClean="0"/>
              <a:t>      </a:t>
            </a:r>
            <a:r>
              <a:rPr lang="ja-JP" altLang="en-US" dirty="0" smtClean="0"/>
              <a:t>援者を増やす。　　　　</a:t>
            </a:r>
            <a:endParaRPr kumimoji="1" lang="ja-JP" altLang="en-US" dirty="0"/>
          </a:p>
        </p:txBody>
      </p:sp>
      <p:sp>
        <p:nvSpPr>
          <p:cNvPr id="5" name="テキスト ボックス 4"/>
          <p:cNvSpPr txBox="1"/>
          <p:nvPr/>
        </p:nvSpPr>
        <p:spPr>
          <a:xfrm>
            <a:off x="539552" y="260648"/>
            <a:ext cx="2376264" cy="461665"/>
          </a:xfrm>
          <a:prstGeom prst="rect">
            <a:avLst/>
          </a:prstGeom>
          <a:noFill/>
        </p:spPr>
        <p:txBody>
          <a:bodyPr wrap="square" rtlCol="0">
            <a:spAutoFit/>
          </a:bodyPr>
          <a:lstStyle/>
          <a:p>
            <a:r>
              <a:rPr kumimoji="1" lang="ja-JP" altLang="en-US" sz="2400" dirty="0" smtClean="0"/>
              <a:t>事業概要</a:t>
            </a:r>
            <a:endParaRPr kumimoji="1" lang="ja-JP" altLang="en-US" sz="2400" dirty="0"/>
          </a:p>
        </p:txBody>
      </p:sp>
    </p:spTree>
    <p:extLst>
      <p:ext uri="{BB962C8B-B14F-4D97-AF65-F5344CB8AC3E}">
        <p14:creationId xmlns:p14="http://schemas.microsoft.com/office/powerpoint/2010/main" val="28341351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172.16.1.198\指導部\漁政課\指導事業\7-事務局\ひょうご豊かな海発信プロジェクト協議会\シンポジウム\180720写真\Resized\IMG_44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04664"/>
            <a:ext cx="4420820" cy="3315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6" y="1019979"/>
            <a:ext cx="3869557"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905053" y="3861048"/>
            <a:ext cx="5095070" cy="2708434"/>
          </a:xfrm>
          <a:prstGeom prst="rect">
            <a:avLst/>
          </a:prstGeom>
          <a:noFill/>
        </p:spPr>
        <p:txBody>
          <a:bodyPr wrap="square" rtlCol="0">
            <a:spAutoFit/>
          </a:bodyPr>
          <a:lstStyle/>
          <a:p>
            <a:r>
              <a:rPr lang="ja-JP" altLang="en-US" sz="1600" dirty="0">
                <a:latin typeface="CRＣ＆Ｇブーケ" panose="03000809000000000000" pitchFamily="65" charset="-128"/>
                <a:ea typeface="CRＣ＆Ｇブーケ" panose="03000809000000000000" pitchFamily="65" charset="-128"/>
              </a:rPr>
              <a:t>基調</a:t>
            </a:r>
            <a:r>
              <a:rPr lang="ja-JP" altLang="en-US" sz="1600" dirty="0" smtClean="0">
                <a:latin typeface="CRＣ＆Ｇブーケ" panose="03000809000000000000" pitchFamily="65" charset="-128"/>
                <a:ea typeface="CRＣ＆Ｇブーケ" panose="03000809000000000000" pitchFamily="65" charset="-128"/>
              </a:rPr>
              <a:t>講演</a:t>
            </a:r>
            <a:r>
              <a:rPr lang="ja-JP" altLang="en-US" dirty="0" smtClean="0">
                <a:latin typeface="CRＣ＆Ｇブーケ" panose="03000809000000000000" pitchFamily="65" charset="-128"/>
                <a:ea typeface="CRＣ＆Ｇブーケ" panose="03000809000000000000" pitchFamily="65" charset="-128"/>
              </a:rPr>
              <a:t>　</a:t>
            </a:r>
            <a:endParaRPr lang="en-US" altLang="ja-JP" dirty="0" smtClean="0">
              <a:latin typeface="CRＣ＆Ｇブーケ" panose="03000809000000000000" pitchFamily="65" charset="-128"/>
              <a:ea typeface="CRＣ＆Ｇブーケ" panose="03000809000000000000" pitchFamily="65" charset="-128"/>
            </a:endParaRPr>
          </a:p>
          <a:p>
            <a:r>
              <a:rPr lang="ja-JP" altLang="en-US" dirty="0">
                <a:latin typeface="CRＣ＆Ｇブーケ" panose="03000809000000000000" pitchFamily="65" charset="-128"/>
                <a:ea typeface="CRＣ＆Ｇブーケ" panose="03000809000000000000" pitchFamily="65" charset="-128"/>
              </a:rPr>
              <a:t>　</a:t>
            </a:r>
            <a:r>
              <a:rPr lang="ja-JP" altLang="en-US" dirty="0" smtClean="0">
                <a:latin typeface="CRＣ＆Ｇブーケ" panose="03000809000000000000" pitchFamily="65" charset="-128"/>
                <a:ea typeface="CRＣ＆Ｇブーケ" panose="03000809000000000000" pitchFamily="65" charset="-128"/>
              </a:rPr>
              <a:t>　</a:t>
            </a:r>
            <a:r>
              <a:rPr lang="ja-JP" altLang="en-US" sz="1400" dirty="0" smtClean="0">
                <a:latin typeface="CRＣ＆Ｇブーケ" panose="03000809000000000000" pitchFamily="65" charset="-128"/>
                <a:ea typeface="CRＣ＆Ｇブーケ" panose="03000809000000000000" pitchFamily="65" charset="-128"/>
              </a:rPr>
              <a:t>京都大学名誉教授</a:t>
            </a:r>
            <a:r>
              <a:rPr lang="ja-JP" altLang="en-US" dirty="0" smtClean="0">
                <a:latin typeface="CRＣ＆Ｇブーケ" panose="03000809000000000000" pitchFamily="65" charset="-128"/>
                <a:ea typeface="CRＣ＆Ｇブーケ" panose="03000809000000000000" pitchFamily="65" charset="-128"/>
              </a:rPr>
              <a:t>　藤原建紀　氏</a:t>
            </a:r>
            <a:endParaRPr lang="en-US" altLang="ja-JP" dirty="0" smtClean="0">
              <a:latin typeface="CRＣ＆Ｇブーケ" panose="03000809000000000000" pitchFamily="65" charset="-128"/>
              <a:ea typeface="CRＣ＆Ｇブーケ" panose="03000809000000000000" pitchFamily="65" charset="-128"/>
            </a:endParaRPr>
          </a:p>
          <a:p>
            <a:r>
              <a:rPr kumimoji="1" lang="ja-JP" altLang="en-US" sz="1600" dirty="0" smtClean="0">
                <a:latin typeface="CRＣ＆Ｇブーケ" panose="03000809000000000000" pitchFamily="65" charset="-128"/>
                <a:ea typeface="CRＣ＆Ｇブーケ" panose="03000809000000000000" pitchFamily="65" charset="-128"/>
              </a:rPr>
              <a:t>パネルディスカッション</a:t>
            </a:r>
            <a:endParaRPr kumimoji="1" lang="en-US" altLang="ja-JP" sz="1600" dirty="0" smtClean="0">
              <a:latin typeface="CRＣ＆Ｇブーケ" panose="03000809000000000000" pitchFamily="65" charset="-128"/>
              <a:ea typeface="CRＣ＆Ｇブーケ" panose="03000809000000000000" pitchFamily="65" charset="-128"/>
            </a:endParaRPr>
          </a:p>
          <a:p>
            <a:r>
              <a:rPr lang="ja-JP" altLang="en-US" sz="1400" dirty="0" smtClean="0">
                <a:latin typeface="CRＣ＆Ｇブーケ" panose="03000809000000000000" pitchFamily="65" charset="-128"/>
                <a:ea typeface="CRＣ＆Ｇブーケ" panose="03000809000000000000" pitchFamily="65" charset="-128"/>
              </a:rPr>
              <a:t>　コーディネーター</a:t>
            </a:r>
            <a:endParaRPr lang="en-US" altLang="ja-JP" sz="1400" dirty="0" smtClean="0">
              <a:latin typeface="CRＣ＆Ｇブーケ" panose="03000809000000000000" pitchFamily="65" charset="-128"/>
              <a:ea typeface="CRＣ＆Ｇブーケ" panose="03000809000000000000" pitchFamily="65" charset="-128"/>
            </a:endParaRPr>
          </a:p>
          <a:p>
            <a:r>
              <a:rPr lang="ja-JP" altLang="en-US" dirty="0" smtClean="0">
                <a:latin typeface="CRＣ＆Ｇブーケ" panose="03000809000000000000" pitchFamily="65" charset="-128"/>
                <a:ea typeface="CRＣ＆Ｇブーケ" panose="03000809000000000000" pitchFamily="65" charset="-128"/>
              </a:rPr>
              <a:t>　　</a:t>
            </a:r>
            <a:r>
              <a:rPr lang="ja-JP" altLang="en-US" sz="1400" dirty="0" smtClean="0">
                <a:latin typeface="CRＣ＆Ｇブーケ" panose="03000809000000000000" pitchFamily="65" charset="-128"/>
                <a:ea typeface="CRＣ＆Ｇブーケ" panose="03000809000000000000" pitchFamily="65" charset="-128"/>
              </a:rPr>
              <a:t>広島大学名誉教授</a:t>
            </a:r>
            <a:r>
              <a:rPr lang="ja-JP" altLang="en-US" dirty="0" smtClean="0">
                <a:latin typeface="CRＣ＆Ｇブーケ" panose="03000809000000000000" pitchFamily="65" charset="-128"/>
                <a:ea typeface="CRＣ＆Ｇブーケ" panose="03000809000000000000" pitchFamily="65" charset="-128"/>
              </a:rPr>
              <a:t>　松田　治　氏</a:t>
            </a:r>
            <a:endParaRPr lang="en-US" altLang="ja-JP" dirty="0" smtClean="0">
              <a:latin typeface="CRＣ＆Ｇブーケ" panose="03000809000000000000" pitchFamily="65" charset="-128"/>
              <a:ea typeface="CRＣ＆Ｇブーケ" panose="03000809000000000000" pitchFamily="65" charset="-128"/>
            </a:endParaRPr>
          </a:p>
          <a:p>
            <a:endParaRPr lang="en-US" altLang="ja-JP" sz="1400" dirty="0" smtClean="0">
              <a:latin typeface="CRＣ＆Ｇブーケ" panose="03000809000000000000" pitchFamily="65" charset="-128"/>
              <a:ea typeface="CRＣ＆Ｇブーケ" panose="03000809000000000000" pitchFamily="65" charset="-128"/>
            </a:endParaRPr>
          </a:p>
          <a:p>
            <a:r>
              <a:rPr lang="ja-JP" altLang="en-US" sz="1400" dirty="0" smtClean="0">
                <a:latin typeface="CRＣ＆Ｇブーケ" panose="03000809000000000000" pitchFamily="65" charset="-128"/>
                <a:ea typeface="CRＣ＆Ｇブーケ" panose="03000809000000000000" pitchFamily="65" charset="-128"/>
              </a:rPr>
              <a:t>広島大学大学院生物圏科学研究科教授　　</a:t>
            </a:r>
            <a:r>
              <a:rPr lang="ja-JP" altLang="en-US" dirty="0" smtClean="0">
                <a:latin typeface="CRＣ＆Ｇブーケ" panose="03000809000000000000" pitchFamily="65" charset="-128"/>
                <a:ea typeface="CRＣ＆Ｇブーケ" panose="03000809000000000000" pitchFamily="65" charset="-128"/>
              </a:rPr>
              <a:t>山本民次　氏</a:t>
            </a:r>
            <a:endParaRPr lang="en-US" altLang="ja-JP" dirty="0" smtClean="0">
              <a:latin typeface="CRＣ＆Ｇブーケ" panose="03000809000000000000" pitchFamily="65" charset="-128"/>
              <a:ea typeface="CRＣ＆Ｇブーケ" panose="03000809000000000000" pitchFamily="65" charset="-128"/>
            </a:endParaRPr>
          </a:p>
          <a:p>
            <a:r>
              <a:rPr lang="ja-JP" altLang="en-US" sz="1400" dirty="0">
                <a:latin typeface="CRＣ＆Ｇブーケ" panose="03000809000000000000" pitchFamily="65" charset="-128"/>
                <a:ea typeface="CRＣ＆Ｇブーケ" panose="03000809000000000000" pitchFamily="65" charset="-128"/>
              </a:rPr>
              <a:t>兵庫県漁業協同</a:t>
            </a:r>
            <a:r>
              <a:rPr lang="ja-JP" altLang="en-US" sz="1400" dirty="0" smtClean="0">
                <a:latin typeface="CRＣ＆Ｇブーケ" panose="03000809000000000000" pitchFamily="65" charset="-128"/>
                <a:ea typeface="CRＣ＆Ｇブーケ" panose="03000809000000000000" pitchFamily="65" charset="-128"/>
              </a:rPr>
              <a:t>組合連合会専務理事</a:t>
            </a:r>
            <a:r>
              <a:rPr lang="ja-JP" altLang="en-US" dirty="0" smtClean="0">
                <a:latin typeface="CRＣ＆Ｇブーケ" panose="03000809000000000000" pitchFamily="65" charset="-128"/>
                <a:ea typeface="CRＣ＆Ｇブーケ" panose="03000809000000000000" pitchFamily="65" charset="-128"/>
              </a:rPr>
              <a:t>　　 突々　淳　氏</a:t>
            </a:r>
            <a:endParaRPr lang="en-US" altLang="ja-JP" dirty="0" smtClean="0">
              <a:latin typeface="CRＣ＆Ｇブーケ" panose="03000809000000000000" pitchFamily="65" charset="-128"/>
              <a:ea typeface="CRＣ＆Ｇブーケ" panose="03000809000000000000" pitchFamily="65" charset="-128"/>
            </a:endParaRPr>
          </a:p>
          <a:p>
            <a:r>
              <a:rPr lang="ja-JP" altLang="en-US" sz="1400" dirty="0" smtClean="0">
                <a:latin typeface="CRＣ＆Ｇブーケ" panose="03000809000000000000" pitchFamily="65" charset="-128"/>
                <a:ea typeface="CRＣ＆Ｇブーケ" panose="03000809000000000000" pitchFamily="65" charset="-128"/>
              </a:rPr>
              <a:t>ＮＯＰ里海づくり研究会議理事</a:t>
            </a:r>
            <a:r>
              <a:rPr lang="ja-JP" altLang="en-US" dirty="0" smtClean="0">
                <a:latin typeface="CRＣ＆Ｇブーケ" panose="03000809000000000000" pitchFamily="65" charset="-128"/>
                <a:ea typeface="CRＣ＆Ｇブーケ" panose="03000809000000000000" pitchFamily="65" charset="-128"/>
              </a:rPr>
              <a:t>      　田中丈裕　氏</a:t>
            </a:r>
            <a:endParaRPr lang="en-US" altLang="ja-JP" dirty="0" smtClean="0">
              <a:latin typeface="CRＣ＆Ｇブーケ" panose="03000809000000000000" pitchFamily="65" charset="-128"/>
              <a:ea typeface="CRＣ＆Ｇブーケ" panose="03000809000000000000" pitchFamily="65" charset="-128"/>
            </a:endParaRPr>
          </a:p>
          <a:p>
            <a:r>
              <a:rPr kumimoji="1" lang="ja-JP" altLang="en-US" sz="1400" dirty="0" smtClean="0">
                <a:latin typeface="CRＣ＆Ｇブーケ" panose="03000809000000000000" pitchFamily="65" charset="-128"/>
                <a:ea typeface="CRＣ＆Ｇブーケ" panose="03000809000000000000" pitchFamily="65" charset="-128"/>
              </a:rPr>
              <a:t>名城大学大学院総合学術研究科特任教授　 </a:t>
            </a:r>
            <a:r>
              <a:rPr kumimoji="1" lang="ja-JP" altLang="en-US" dirty="0" smtClean="0">
                <a:latin typeface="CRＣ＆Ｇブーケ" panose="03000809000000000000" pitchFamily="65" charset="-128"/>
                <a:ea typeface="CRＣ＆Ｇブーケ" panose="03000809000000000000" pitchFamily="65" charset="-128"/>
              </a:rPr>
              <a:t>鈴木輝明　氏　</a:t>
            </a:r>
            <a:endParaRPr kumimoji="1" lang="ja-JP" altLang="en-US" dirty="0">
              <a:latin typeface="CRＣ＆Ｇブーケ" panose="03000809000000000000" pitchFamily="65" charset="-128"/>
              <a:ea typeface="CRＣ＆Ｇブーケ" panose="03000809000000000000" pitchFamily="65" charset="-128"/>
            </a:endParaRPr>
          </a:p>
        </p:txBody>
      </p:sp>
      <p:sp>
        <p:nvSpPr>
          <p:cNvPr id="2" name="テキスト ボックス 1"/>
          <p:cNvSpPr txBox="1"/>
          <p:nvPr/>
        </p:nvSpPr>
        <p:spPr>
          <a:xfrm>
            <a:off x="395536" y="332656"/>
            <a:ext cx="3744416" cy="523220"/>
          </a:xfrm>
          <a:prstGeom prst="rect">
            <a:avLst/>
          </a:prstGeom>
          <a:noFill/>
        </p:spPr>
        <p:txBody>
          <a:bodyPr wrap="square" rtlCol="0">
            <a:spAutoFit/>
          </a:bodyPr>
          <a:lstStyle/>
          <a:p>
            <a:r>
              <a:rPr lang="ja-JP" altLang="en-US" sz="2800" dirty="0" smtClean="0"/>
              <a:t>シンポジウムの開催</a:t>
            </a:r>
            <a:endParaRPr kumimoji="1" lang="ja-JP" altLang="en-US" sz="2800" dirty="0"/>
          </a:p>
        </p:txBody>
      </p:sp>
    </p:spTree>
    <p:extLst>
      <p:ext uri="{BB962C8B-B14F-4D97-AF65-F5344CB8AC3E}">
        <p14:creationId xmlns:p14="http://schemas.microsoft.com/office/powerpoint/2010/main" val="4488522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172.16.1.198\指導部\漁政課\指導事業\7-事務局\ひょうご豊かな海発信プロジェクト協議会\須磨水企画展\写真\Resized\DSC_03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1714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4762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172.16.1.198\指導部\漁政課\指導事業\7-事務局\ひょうご豊かな海発信プロジェクト協議会\須磨水企画展\写真\Resized\DSC_03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4238"/>
            <a:ext cx="418795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172.16.1.198\指導部\漁政課\指導事業\7-事務局\ひょうご豊かな海発信プロジェクト協議会\須磨水企画展\写真\Resized\DSC_03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522" y="174238"/>
            <a:ext cx="418795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172.16.1.198\指導部\漁政課\指導事業\7-事務局\ひょうご豊かな海発信プロジェクト協議会\須磨水企画展\写真\Resized\DSC_03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475" y="3573016"/>
            <a:ext cx="4161994" cy="31214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72.16.1.198\指導部\漁政課\指導事業\7-事務局\ひょうご豊かな海発信プロジェクト協議会\須磨水企画展\写真\Resized\DSC_03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522" y="3586403"/>
            <a:ext cx="4115950" cy="308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4279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72.16.1.198\指導部\漁政課\指導事業\7-事務局\ひょうご豊かな海発信プロジェクト協議会\水族館\姫路市水族館\Resized\DSC_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328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7870" y="332656"/>
            <a:ext cx="8686800" cy="838200"/>
          </a:xfrm>
        </p:spPr>
        <p:txBody>
          <a:bodyPr/>
          <a:lstStyle/>
          <a:p>
            <a:r>
              <a:rPr kumimoji="1" lang="en-US" altLang="ja-JP" dirty="0" smtClean="0"/>
              <a:t>SEAT-CLUB</a:t>
            </a:r>
            <a:r>
              <a:rPr kumimoji="1" lang="ja-JP" altLang="en-US" dirty="0" smtClean="0"/>
              <a:t>の</a:t>
            </a:r>
            <a:r>
              <a:rPr lang="ja-JP" altLang="en-US" dirty="0" smtClean="0"/>
              <a:t>活動状況について</a:t>
            </a:r>
            <a:endParaRPr kumimoji="1" lang="ja-JP" altLang="en-US" dirty="0"/>
          </a:p>
        </p:txBody>
      </p:sp>
      <p:sp>
        <p:nvSpPr>
          <p:cNvPr id="4" name="正方形/長方形 3"/>
          <p:cNvSpPr/>
          <p:nvPr/>
        </p:nvSpPr>
        <p:spPr>
          <a:xfrm>
            <a:off x="467544" y="1628799"/>
            <a:ext cx="8280920" cy="461665"/>
          </a:xfrm>
          <a:prstGeom prst="rect">
            <a:avLst/>
          </a:prstGeom>
        </p:spPr>
        <p:txBody>
          <a:bodyPr wrap="square">
            <a:spAutoFit/>
          </a:bodyPr>
          <a:lstStyle/>
          <a:p>
            <a:r>
              <a:rPr lang="ja-JP" altLang="en-US" sz="2400" dirty="0" smtClean="0">
                <a:solidFill>
                  <a:srgbClr val="C00000"/>
                </a:solidFill>
              </a:rPr>
              <a:t>◆ 旬の魚や県内で水揚げされる魚を使った料理教室の開催</a:t>
            </a:r>
            <a:endParaRPr lang="ja-JP" altLang="en-US" sz="2400" dirty="0">
              <a:solidFill>
                <a:srgbClr val="C00000"/>
              </a:solidFill>
            </a:endParaRPr>
          </a:p>
        </p:txBody>
      </p:sp>
      <p:sp>
        <p:nvSpPr>
          <p:cNvPr id="6" name="正方形/長方形 5"/>
          <p:cNvSpPr/>
          <p:nvPr/>
        </p:nvSpPr>
        <p:spPr>
          <a:xfrm>
            <a:off x="484573" y="2484336"/>
            <a:ext cx="8280920" cy="461665"/>
          </a:xfrm>
          <a:prstGeom prst="rect">
            <a:avLst/>
          </a:prstGeom>
        </p:spPr>
        <p:txBody>
          <a:bodyPr wrap="square">
            <a:spAutoFit/>
          </a:bodyPr>
          <a:lstStyle/>
          <a:p>
            <a:r>
              <a:rPr lang="ja-JP" altLang="en-US" sz="2400" dirty="0" smtClean="0">
                <a:solidFill>
                  <a:srgbClr val="C00000"/>
                </a:solidFill>
              </a:rPr>
              <a:t>◆ 食育活動（小中学生を対象とした出前お魚講習会など）</a:t>
            </a:r>
            <a:endParaRPr lang="ja-JP" altLang="en-US" sz="2400" dirty="0">
              <a:solidFill>
                <a:srgbClr val="C00000"/>
              </a:solidFill>
            </a:endParaRPr>
          </a:p>
        </p:txBody>
      </p:sp>
      <p:sp>
        <p:nvSpPr>
          <p:cNvPr id="7" name="正方形/長方形 6"/>
          <p:cNvSpPr/>
          <p:nvPr/>
        </p:nvSpPr>
        <p:spPr>
          <a:xfrm>
            <a:off x="500810" y="4365104"/>
            <a:ext cx="8280920" cy="461665"/>
          </a:xfrm>
          <a:prstGeom prst="rect">
            <a:avLst/>
          </a:prstGeom>
        </p:spPr>
        <p:txBody>
          <a:bodyPr wrap="square">
            <a:spAutoFit/>
          </a:bodyPr>
          <a:lstStyle/>
          <a:p>
            <a:r>
              <a:rPr lang="ja-JP" altLang="en-US" sz="2400" dirty="0" smtClean="0">
                <a:solidFill>
                  <a:srgbClr val="C00000"/>
                </a:solidFill>
              </a:rPr>
              <a:t>◆ 県内産水産物及び加工商品の斡旋及び通信販売</a:t>
            </a:r>
            <a:endParaRPr lang="ja-JP" altLang="en-US" sz="2400" dirty="0">
              <a:solidFill>
                <a:srgbClr val="C00000"/>
              </a:solidFill>
            </a:endParaRPr>
          </a:p>
        </p:txBody>
      </p:sp>
      <p:sp>
        <p:nvSpPr>
          <p:cNvPr id="8" name="正方形/長方形 7"/>
          <p:cNvSpPr/>
          <p:nvPr/>
        </p:nvSpPr>
        <p:spPr>
          <a:xfrm>
            <a:off x="475860" y="5229200"/>
            <a:ext cx="8264288" cy="461665"/>
          </a:xfrm>
          <a:prstGeom prst="rect">
            <a:avLst/>
          </a:prstGeom>
        </p:spPr>
        <p:txBody>
          <a:bodyPr wrap="square">
            <a:spAutoFit/>
          </a:bodyPr>
          <a:lstStyle/>
          <a:p>
            <a:r>
              <a:rPr lang="ja-JP" altLang="en-US" sz="2400" dirty="0" smtClean="0">
                <a:solidFill>
                  <a:srgbClr val="C00000"/>
                </a:solidFill>
              </a:rPr>
              <a:t>◆ ホームページ・</a:t>
            </a:r>
            <a:r>
              <a:rPr lang="en-US" altLang="ja-JP" sz="2400" b="1" dirty="0" smtClean="0">
                <a:solidFill>
                  <a:srgbClr val="C00000"/>
                </a:solidFill>
              </a:rPr>
              <a:t>SNS</a:t>
            </a:r>
            <a:r>
              <a:rPr lang="ja-JP" altLang="en-US" sz="2400" dirty="0" smtClean="0">
                <a:solidFill>
                  <a:srgbClr val="C00000"/>
                </a:solidFill>
              </a:rPr>
              <a:t>などを利用した情報発信</a:t>
            </a:r>
            <a:endParaRPr lang="ja-JP" altLang="en-US" sz="2400" dirty="0">
              <a:solidFill>
                <a:srgbClr val="C00000"/>
              </a:solidFill>
            </a:endParaRPr>
          </a:p>
        </p:txBody>
      </p:sp>
      <p:sp>
        <p:nvSpPr>
          <p:cNvPr id="9" name="正方形/長方形 8"/>
          <p:cNvSpPr/>
          <p:nvPr/>
        </p:nvSpPr>
        <p:spPr>
          <a:xfrm>
            <a:off x="500194" y="3429000"/>
            <a:ext cx="8120272" cy="461665"/>
          </a:xfrm>
          <a:prstGeom prst="rect">
            <a:avLst/>
          </a:prstGeom>
        </p:spPr>
        <p:txBody>
          <a:bodyPr wrap="square">
            <a:spAutoFit/>
          </a:bodyPr>
          <a:lstStyle/>
          <a:p>
            <a:r>
              <a:rPr lang="ja-JP" altLang="en-US" sz="2400" dirty="0" smtClean="0">
                <a:solidFill>
                  <a:srgbClr val="C00000"/>
                </a:solidFill>
              </a:rPr>
              <a:t>◆「ひょうごの地魚推進プロジェクト」の展開</a:t>
            </a:r>
            <a:endParaRPr lang="ja-JP" altLang="en-US" sz="2400" dirty="0">
              <a:solidFill>
                <a:srgbClr val="C00000"/>
              </a:solidFill>
            </a:endParaRPr>
          </a:p>
        </p:txBody>
      </p:sp>
      <p:sp>
        <p:nvSpPr>
          <p:cNvPr id="3" name="スライド番号プレースホルダー 2"/>
          <p:cNvSpPr>
            <a:spLocks noGrp="1"/>
          </p:cNvSpPr>
          <p:nvPr>
            <p:ph type="sldNum" sz="quarter" idx="12"/>
          </p:nvPr>
        </p:nvSpPr>
        <p:spPr/>
        <p:txBody>
          <a:bodyPr/>
          <a:lstStyle/>
          <a:p>
            <a:fld id="{F6AA291A-56EF-41CB-A6A3-F210C516E4AE}" type="slidenum">
              <a:rPr kumimoji="1" lang="ja-JP" altLang="en-US" smtClean="0"/>
              <a:t>4</a:t>
            </a:fld>
            <a:endParaRPr kumimoji="1" lang="ja-JP" altLang="en-US"/>
          </a:p>
        </p:txBody>
      </p:sp>
    </p:spTree>
    <p:extLst>
      <p:ext uri="{BB962C8B-B14F-4D97-AF65-F5344CB8AC3E}">
        <p14:creationId xmlns:p14="http://schemas.microsoft.com/office/powerpoint/2010/main" val="16798395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72.16.1.198\指導部\漁政課\指導事業\7-事務局\ひょうご豊かな海発信プロジェクト協議会\水族館\姫路市水族館\Resized\DSC_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3204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72.16.1.198\指導部\漁政課\指導事業\7-事務局\ひょうご豊かな海発信プロジェクト協議会\水族館\姫路市水族館\Resized\DSC_0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56997"/>
            <a:ext cx="43204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72.16.1.198\指導部\漁政課\指導事業\7-事務局\ひょうご豊かな海発信プロジェクト協議会\水族館\姫路市水族館\Resized\DSC_00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87" y="3566270"/>
            <a:ext cx="4344820" cy="3258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72.16.1.198\指導部\漁政課\指導事業\7-事務局\ひょうご豊かな海発信プロジェクト協議会\水族館\姫路市水族館\Resized\DSC_005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672" y="3566270"/>
            <a:ext cx="4315815" cy="323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5739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KHG41R11C\Desktop\新しいフォルダー\Resized\IMG_45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213" y="188640"/>
            <a:ext cx="4239883" cy="317991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11560" y="3501008"/>
            <a:ext cx="7920880" cy="3139321"/>
          </a:xfrm>
          <a:prstGeom prst="rect">
            <a:avLst/>
          </a:prstGeom>
          <a:noFill/>
        </p:spPr>
        <p:txBody>
          <a:bodyPr wrap="square" rtlCol="0">
            <a:spAutoFit/>
          </a:bodyPr>
          <a:lstStyle/>
          <a:p>
            <a:r>
              <a:rPr kumimoji="1" lang="en-US" altLang="ja-JP" dirty="0" smtClean="0">
                <a:latin typeface="HGPｺﾞｼｯｸM" panose="020B0600000000000000" pitchFamily="50" charset="-128"/>
                <a:ea typeface="HGPｺﾞｼｯｸM" panose="020B0600000000000000" pitchFamily="50" charset="-128"/>
              </a:rPr>
              <a:t>10/20</a:t>
            </a:r>
            <a:r>
              <a:rPr kumimoji="1" lang="ja-JP" altLang="en-US" dirty="0" smtClean="0">
                <a:latin typeface="HGPｺﾞｼｯｸM" panose="020B0600000000000000" pitchFamily="50" charset="-128"/>
                <a:ea typeface="HGPｺﾞｼｯｸM" panose="020B0600000000000000" pitchFamily="50" charset="-128"/>
              </a:rPr>
              <a:t>（土）</a:t>
            </a:r>
            <a:r>
              <a:rPr lang="ja-JP" altLang="en-US" dirty="0" smtClean="0">
                <a:latin typeface="HGPｺﾞｼｯｸM" panose="020B0600000000000000" pitchFamily="50" charset="-128"/>
                <a:ea typeface="HGPｺﾞｼｯｸM" panose="020B0600000000000000" pitchFamily="50" charset="-128"/>
              </a:rPr>
              <a:t>・</a:t>
            </a:r>
            <a:r>
              <a:rPr lang="en-US" altLang="ja-JP" dirty="0" smtClean="0">
                <a:latin typeface="HGPｺﾞｼｯｸM" panose="020B0600000000000000" pitchFamily="50" charset="-128"/>
                <a:ea typeface="HGPｺﾞｼｯｸM" panose="020B0600000000000000" pitchFamily="50" charset="-128"/>
              </a:rPr>
              <a:t>21</a:t>
            </a:r>
            <a:r>
              <a:rPr lang="ja-JP" altLang="en-US" dirty="0" smtClean="0">
                <a:latin typeface="HGPｺﾞｼｯｸM" panose="020B0600000000000000" pitchFamily="50" charset="-128"/>
                <a:ea typeface="HGPｺﾞｼｯｸM" panose="020B0600000000000000" pitchFamily="50" charset="-128"/>
              </a:rPr>
              <a:t>（日）　　兵庫県民農林漁業祭　（明石公園）</a:t>
            </a:r>
            <a:endParaRPr lang="en-US" altLang="ja-JP" dirty="0" smtClean="0">
              <a:latin typeface="HGPｺﾞｼｯｸM" panose="020B0600000000000000" pitchFamily="50" charset="-128"/>
              <a:ea typeface="HGPｺﾞｼｯｸM" panose="020B0600000000000000" pitchFamily="50" charset="-128"/>
            </a:endParaRPr>
          </a:p>
          <a:p>
            <a:r>
              <a:rPr kumimoji="1" lang="en-US" altLang="ja-JP" dirty="0" smtClean="0">
                <a:latin typeface="HGPｺﾞｼｯｸM" panose="020B0600000000000000" pitchFamily="50" charset="-128"/>
                <a:ea typeface="HGPｺﾞｼｯｸM" panose="020B0600000000000000" pitchFamily="50" charset="-128"/>
              </a:rPr>
              <a:t>11/03</a:t>
            </a:r>
            <a:r>
              <a:rPr kumimoji="1" lang="ja-JP" altLang="en-US" dirty="0" smtClean="0">
                <a:latin typeface="HGPｺﾞｼｯｸM" panose="020B0600000000000000" pitchFamily="50" charset="-128"/>
                <a:ea typeface="HGPｺﾞｼｯｸM" panose="020B0600000000000000" pitchFamily="50" charset="-128"/>
              </a:rPr>
              <a:t>（土）　　　　　　　 みのりの祭典　（湊川公園）</a:t>
            </a:r>
            <a:endParaRPr kumimoji="1" lang="en-US" altLang="ja-JP" dirty="0" smtClean="0">
              <a:latin typeface="HGPｺﾞｼｯｸM" panose="020B0600000000000000" pitchFamily="50" charset="-128"/>
              <a:ea typeface="HGPｺﾞｼｯｸM" panose="020B0600000000000000" pitchFamily="50" charset="-128"/>
            </a:endParaRPr>
          </a:p>
          <a:p>
            <a:r>
              <a:rPr lang="en-US" altLang="ja-JP" dirty="0" smtClean="0">
                <a:latin typeface="HGPｺﾞｼｯｸM" panose="020B0600000000000000" pitchFamily="50" charset="-128"/>
                <a:ea typeface="HGPｺﾞｼｯｸM" panose="020B0600000000000000" pitchFamily="50" charset="-128"/>
              </a:rPr>
              <a:t>11/10</a:t>
            </a:r>
            <a:r>
              <a:rPr lang="ja-JP" altLang="en-US" dirty="0" smtClean="0">
                <a:latin typeface="HGPｺﾞｼｯｸM" panose="020B0600000000000000" pitchFamily="50" charset="-128"/>
                <a:ea typeface="HGPｺﾞｼｯｸM" panose="020B0600000000000000" pitchFamily="50" charset="-128"/>
              </a:rPr>
              <a:t>（土）・</a:t>
            </a:r>
            <a:r>
              <a:rPr lang="en-US" altLang="ja-JP" dirty="0" smtClean="0">
                <a:latin typeface="HGPｺﾞｼｯｸM" panose="020B0600000000000000" pitchFamily="50" charset="-128"/>
                <a:ea typeface="HGPｺﾞｼｯｸM" panose="020B0600000000000000" pitchFamily="50" charset="-128"/>
              </a:rPr>
              <a:t>11</a:t>
            </a:r>
            <a:r>
              <a:rPr lang="ja-JP" altLang="en-US" dirty="0" smtClean="0">
                <a:latin typeface="HGPｺﾞｼｯｸM" panose="020B0600000000000000" pitchFamily="50" charset="-128"/>
                <a:ea typeface="HGPｺﾞｼｯｸM" panose="020B0600000000000000" pitchFamily="50" charset="-128"/>
              </a:rPr>
              <a:t>（日）　　食のブランド淡路島オータムメッセ　（おのころパーク）</a:t>
            </a:r>
            <a:endParaRPr lang="en-US" altLang="ja-JP" dirty="0" smtClean="0">
              <a:latin typeface="HGPｺﾞｼｯｸM" panose="020B0600000000000000" pitchFamily="50" charset="-128"/>
              <a:ea typeface="HGPｺﾞｼｯｸM" panose="020B0600000000000000" pitchFamily="50" charset="-128"/>
            </a:endParaRPr>
          </a:p>
          <a:p>
            <a:r>
              <a:rPr kumimoji="1" lang="en-US" altLang="ja-JP" dirty="0" smtClean="0">
                <a:latin typeface="HGPｺﾞｼｯｸM" panose="020B0600000000000000" pitchFamily="50" charset="-128"/>
                <a:ea typeface="HGPｺﾞｼｯｸM" panose="020B0600000000000000" pitchFamily="50" charset="-128"/>
              </a:rPr>
              <a:t>11/11</a:t>
            </a:r>
            <a:r>
              <a:rPr kumimoji="1" lang="ja-JP" altLang="en-US" dirty="0" smtClean="0">
                <a:latin typeface="HGPｺﾞｼｯｸM" panose="020B0600000000000000" pitchFamily="50" charset="-128"/>
                <a:ea typeface="HGPｺﾞｼｯｸM" panose="020B0600000000000000" pitchFamily="50" charset="-128"/>
              </a:rPr>
              <a:t>（日）　　　　　　　 室乃津祭　（室津漁港）</a:t>
            </a:r>
            <a:endParaRPr kumimoji="1" lang="en-US" altLang="ja-JP" dirty="0" smtClean="0">
              <a:latin typeface="HGPｺﾞｼｯｸM" panose="020B0600000000000000" pitchFamily="50" charset="-128"/>
              <a:ea typeface="HGPｺﾞｼｯｸM" panose="020B0600000000000000" pitchFamily="50" charset="-128"/>
            </a:endParaRPr>
          </a:p>
          <a:p>
            <a:r>
              <a:rPr lang="en-US" altLang="ja-JP" dirty="0" smtClean="0">
                <a:latin typeface="HGPｺﾞｼｯｸM" panose="020B0600000000000000" pitchFamily="50" charset="-128"/>
                <a:ea typeface="HGPｺﾞｼｯｸM" panose="020B0600000000000000" pitchFamily="50" charset="-128"/>
              </a:rPr>
              <a:t>11/17</a:t>
            </a:r>
            <a:r>
              <a:rPr lang="ja-JP" altLang="en-US" dirty="0" smtClean="0">
                <a:latin typeface="HGPｺﾞｼｯｸM" panose="020B0600000000000000" pitchFamily="50" charset="-128"/>
                <a:ea typeface="HGPｺﾞｼｯｸM" panose="020B0600000000000000" pitchFamily="50" charset="-128"/>
              </a:rPr>
              <a:t>（土）　　　　　　　 浜坂</a:t>
            </a:r>
            <a:r>
              <a:rPr lang="ja-JP" altLang="en-US" dirty="0">
                <a:latin typeface="HGPｺﾞｼｯｸM" panose="020B0600000000000000" pitchFamily="50" charset="-128"/>
                <a:ea typeface="HGPｺﾞｼｯｸM" panose="020B0600000000000000" pitchFamily="50" charset="-128"/>
              </a:rPr>
              <a:t>か</a:t>
            </a:r>
            <a:r>
              <a:rPr lang="ja-JP" altLang="en-US" dirty="0" smtClean="0">
                <a:latin typeface="HGPｺﾞｼｯｸM" panose="020B0600000000000000" pitchFamily="50" charset="-128"/>
                <a:ea typeface="HGPｺﾞｼｯｸM" panose="020B0600000000000000" pitchFamily="50" charset="-128"/>
              </a:rPr>
              <a:t>に祭り　（浜坂漁港）</a:t>
            </a:r>
            <a:endParaRPr lang="en-US" altLang="ja-JP" dirty="0" smtClean="0">
              <a:latin typeface="HGPｺﾞｼｯｸM" panose="020B0600000000000000" pitchFamily="50" charset="-128"/>
              <a:ea typeface="HGPｺﾞｼｯｸM" panose="020B0600000000000000" pitchFamily="50" charset="-128"/>
            </a:endParaRPr>
          </a:p>
          <a:p>
            <a:r>
              <a:rPr kumimoji="1" lang="en-US" altLang="ja-JP" dirty="0" smtClean="0">
                <a:latin typeface="HGPｺﾞｼｯｸM" panose="020B0600000000000000" pitchFamily="50" charset="-128"/>
                <a:ea typeface="HGPｺﾞｼｯｸM" panose="020B0600000000000000" pitchFamily="50" charset="-128"/>
              </a:rPr>
              <a:t>11/18</a:t>
            </a:r>
            <a:r>
              <a:rPr kumimoji="1" lang="ja-JP" altLang="en-US" dirty="0" smtClean="0">
                <a:latin typeface="HGPｺﾞｼｯｸM" panose="020B0600000000000000" pitchFamily="50" charset="-128"/>
                <a:ea typeface="HGPｺﾞｼｯｸM" panose="020B0600000000000000" pitchFamily="50" charset="-128"/>
              </a:rPr>
              <a:t>（日）　　　　　　　 </a:t>
            </a:r>
            <a:r>
              <a:rPr lang="ja-JP" altLang="en-US" dirty="0" smtClean="0">
                <a:latin typeface="HGPｺﾞｼｯｸM" panose="020B0600000000000000" pitchFamily="50" charset="-128"/>
                <a:ea typeface="HGPｺﾞｼｯｸM" panose="020B0600000000000000" pitchFamily="50" charset="-128"/>
              </a:rPr>
              <a:t>かすみ松葉ガニ祭り　（香住漁港）</a:t>
            </a:r>
            <a:endParaRPr lang="en-US" altLang="ja-JP" dirty="0" smtClean="0">
              <a:latin typeface="HGPｺﾞｼｯｸM" panose="020B0600000000000000" pitchFamily="50" charset="-128"/>
              <a:ea typeface="HGPｺﾞｼｯｸM" panose="020B0600000000000000" pitchFamily="50" charset="-128"/>
            </a:endParaRPr>
          </a:p>
          <a:p>
            <a:r>
              <a:rPr kumimoji="1" lang="en-US" altLang="ja-JP" dirty="0" smtClean="0">
                <a:latin typeface="HGPｺﾞｼｯｸM" panose="020B0600000000000000" pitchFamily="50" charset="-128"/>
                <a:ea typeface="HGPｺﾞｼｯｸM" panose="020B0600000000000000" pitchFamily="50" charset="-128"/>
              </a:rPr>
              <a:t>11/18</a:t>
            </a:r>
            <a:r>
              <a:rPr kumimoji="1" lang="ja-JP" altLang="en-US" dirty="0" smtClean="0">
                <a:latin typeface="HGPｺﾞｼｯｸM" panose="020B0600000000000000" pitchFamily="50" charset="-128"/>
                <a:ea typeface="HGPｺﾞｼｯｸM" panose="020B0600000000000000" pitchFamily="50" charset="-128"/>
              </a:rPr>
              <a:t>（日）　　　　　　　 坊勢鯖祭り　（</a:t>
            </a:r>
            <a:r>
              <a:rPr lang="ja-JP" altLang="en-US" dirty="0">
                <a:latin typeface="HGPｺﾞｼｯｸM" panose="020B0600000000000000" pitchFamily="50" charset="-128"/>
                <a:ea typeface="HGPｺﾞｼｯｸM" panose="020B0600000000000000" pitchFamily="50" charset="-128"/>
              </a:rPr>
              <a:t>妻</a:t>
            </a:r>
            <a:r>
              <a:rPr lang="ja-JP" altLang="en-US" dirty="0" smtClean="0">
                <a:latin typeface="HGPｺﾞｼｯｸM" panose="020B0600000000000000" pitchFamily="50" charset="-128"/>
                <a:ea typeface="HGPｺﾞｼｯｸM" panose="020B0600000000000000" pitchFamily="50" charset="-128"/>
              </a:rPr>
              <a:t>鹿漁港）</a:t>
            </a:r>
            <a:endParaRPr lang="en-US" altLang="ja-JP" dirty="0" smtClean="0">
              <a:latin typeface="HGPｺﾞｼｯｸM" panose="020B0600000000000000" pitchFamily="50" charset="-128"/>
              <a:ea typeface="HGPｺﾞｼｯｸM" panose="020B0600000000000000" pitchFamily="50" charset="-128"/>
            </a:endParaRPr>
          </a:p>
          <a:p>
            <a:r>
              <a:rPr kumimoji="1" lang="en-US" altLang="ja-JP" dirty="0" smtClean="0">
                <a:latin typeface="HGPｺﾞｼｯｸM" panose="020B0600000000000000" pitchFamily="50" charset="-128"/>
                <a:ea typeface="HGPｺﾞｼｯｸM" panose="020B0600000000000000" pitchFamily="50" charset="-128"/>
              </a:rPr>
              <a:t>11/25</a:t>
            </a:r>
            <a:r>
              <a:rPr kumimoji="1" lang="ja-JP" altLang="en-US" dirty="0" smtClean="0">
                <a:latin typeface="HGPｺﾞｼｯｸM" panose="020B0600000000000000" pitchFamily="50" charset="-128"/>
                <a:ea typeface="HGPｺﾞｼｯｸM" panose="020B0600000000000000" pitchFamily="50" charset="-128"/>
              </a:rPr>
              <a:t>（日）　　　　　　　 </a:t>
            </a:r>
            <a:r>
              <a:rPr lang="ja-JP" altLang="en-US" dirty="0" smtClean="0">
                <a:latin typeface="HGPｺﾞｼｯｸM" panose="020B0600000000000000" pitchFamily="50" charset="-128"/>
                <a:ea typeface="HGPｺﾞｼｯｸM" panose="020B0600000000000000" pitchFamily="50" charset="-128"/>
              </a:rPr>
              <a:t>福良フグ祭り　（福良漁港）</a:t>
            </a:r>
            <a:endParaRPr lang="en-US" altLang="ja-JP" dirty="0" smtClean="0">
              <a:latin typeface="HGPｺﾞｼｯｸM" panose="020B0600000000000000" pitchFamily="50" charset="-128"/>
              <a:ea typeface="HGPｺﾞｼｯｸM" panose="020B0600000000000000" pitchFamily="50" charset="-128"/>
            </a:endParaRPr>
          </a:p>
          <a:p>
            <a:r>
              <a:rPr kumimoji="1" lang="en-US" altLang="ja-JP" dirty="0" smtClean="0">
                <a:latin typeface="HGPｺﾞｼｯｸM" panose="020B0600000000000000" pitchFamily="50" charset="-128"/>
                <a:ea typeface="HGPｺﾞｼｯｸM" panose="020B0600000000000000" pitchFamily="50" charset="-128"/>
              </a:rPr>
              <a:t>11/29</a:t>
            </a:r>
            <a:r>
              <a:rPr kumimoji="1" lang="ja-JP" altLang="en-US" dirty="0" smtClean="0">
                <a:latin typeface="HGPｺﾞｼｯｸM" panose="020B0600000000000000" pitchFamily="50" charset="-128"/>
                <a:ea typeface="HGPｺﾞｼｯｸM" panose="020B0600000000000000" pitchFamily="50" charset="-128"/>
              </a:rPr>
              <a:t>（木）　　　　　　　 </a:t>
            </a:r>
            <a:r>
              <a:rPr lang="ja-JP" altLang="en-US" dirty="0" smtClean="0">
                <a:latin typeface="HGPｺﾞｼｯｸM" panose="020B0600000000000000" pitchFamily="50" charset="-128"/>
                <a:ea typeface="HGPｺﾞｼｯｸM" panose="020B0600000000000000" pitchFamily="50" charset="-128"/>
              </a:rPr>
              <a:t>ため池フォーラム　ｉｎ　ひょうご　（神戸新聞松方ホール）</a:t>
            </a:r>
            <a:endParaRPr lang="en-US" altLang="ja-JP" dirty="0" smtClean="0">
              <a:latin typeface="HGPｺﾞｼｯｸM" panose="020B0600000000000000" pitchFamily="50" charset="-128"/>
              <a:ea typeface="HGPｺﾞｼｯｸM" panose="020B0600000000000000" pitchFamily="50" charset="-128"/>
            </a:endParaRPr>
          </a:p>
          <a:p>
            <a:r>
              <a:rPr kumimoji="1" lang="en-US" altLang="ja-JP" dirty="0" smtClean="0">
                <a:latin typeface="HGPｺﾞｼｯｸM" panose="020B0600000000000000" pitchFamily="50" charset="-128"/>
                <a:ea typeface="HGPｺﾞｼｯｸM" panose="020B0600000000000000" pitchFamily="50" charset="-128"/>
              </a:rPr>
              <a:t>12</a:t>
            </a:r>
            <a:r>
              <a:rPr lang="en-US" altLang="ja-JP" dirty="0" smtClean="0">
                <a:latin typeface="HGPｺﾞｼｯｸM" panose="020B0600000000000000" pitchFamily="50" charset="-128"/>
                <a:ea typeface="HGPｺﾞｼｯｸM" panose="020B0600000000000000" pitchFamily="50" charset="-128"/>
              </a:rPr>
              <a:t>/</a:t>
            </a:r>
            <a:r>
              <a:rPr kumimoji="1" lang="en-US" altLang="ja-JP" dirty="0" smtClean="0">
                <a:latin typeface="HGPｺﾞｼｯｸM" panose="020B0600000000000000" pitchFamily="50" charset="-128"/>
                <a:ea typeface="HGPｺﾞｼｯｸM" panose="020B0600000000000000" pitchFamily="50" charset="-128"/>
              </a:rPr>
              <a:t>01</a:t>
            </a:r>
            <a:r>
              <a:rPr kumimoji="1" lang="ja-JP" altLang="en-US" dirty="0" smtClean="0">
                <a:latin typeface="HGPｺﾞｼｯｸM" panose="020B0600000000000000" pitchFamily="50" charset="-128"/>
                <a:ea typeface="HGPｺﾞｼｯｸM" panose="020B0600000000000000" pitchFamily="50" charset="-128"/>
              </a:rPr>
              <a:t>（土）　　　　　　　 虹の仲間で森づくり　（神戸市神出）</a:t>
            </a:r>
            <a:endParaRPr kumimoji="1" lang="en-US" altLang="ja-JP" dirty="0" smtClean="0">
              <a:latin typeface="HGPｺﾞｼｯｸM" panose="020B0600000000000000" pitchFamily="50" charset="-128"/>
              <a:ea typeface="HGPｺﾞｼｯｸM" panose="020B0600000000000000" pitchFamily="50" charset="-128"/>
            </a:endParaRPr>
          </a:p>
          <a:p>
            <a:r>
              <a:rPr lang="en-US" altLang="ja-JP" dirty="0" smtClean="0">
                <a:latin typeface="HGPｺﾞｼｯｸM" panose="020B0600000000000000" pitchFamily="50" charset="-128"/>
                <a:ea typeface="HGPｺﾞｼｯｸM" panose="020B0600000000000000" pitchFamily="50" charset="-128"/>
              </a:rPr>
              <a:t>02/09</a:t>
            </a:r>
            <a:r>
              <a:rPr lang="ja-JP" altLang="en-US" dirty="0" smtClean="0">
                <a:latin typeface="HGPｺﾞｼｯｸM" panose="020B0600000000000000" pitchFamily="50" charset="-128"/>
                <a:ea typeface="HGPｺﾞｼｯｸM" panose="020B0600000000000000" pitchFamily="50" charset="-128"/>
              </a:rPr>
              <a:t>（土）・</a:t>
            </a:r>
            <a:r>
              <a:rPr lang="en-US" altLang="ja-JP" dirty="0" smtClean="0">
                <a:latin typeface="HGPｺﾞｼｯｸM" panose="020B0600000000000000" pitchFamily="50" charset="-128"/>
                <a:ea typeface="HGPｺﾞｼｯｸM" panose="020B0600000000000000" pitchFamily="50" charset="-128"/>
              </a:rPr>
              <a:t>10</a:t>
            </a:r>
            <a:r>
              <a:rPr lang="ja-JP" altLang="en-US" dirty="0" smtClean="0">
                <a:latin typeface="HGPｺﾞｼｯｸM" panose="020B0600000000000000" pitchFamily="50" charset="-128"/>
                <a:ea typeface="HGPｺﾞｼｯｸM" panose="020B0600000000000000" pitchFamily="50" charset="-128"/>
              </a:rPr>
              <a:t>（日）　　大阪フィッシングショー　（インテックス大阪）</a:t>
            </a:r>
            <a:r>
              <a:rPr kumimoji="1" lang="ja-JP" altLang="en-US" dirty="0" smtClean="0">
                <a:latin typeface="HGPｺﾞｼｯｸM" panose="020B0600000000000000" pitchFamily="50" charset="-128"/>
                <a:ea typeface="HGPｺﾞｼｯｸM" panose="020B0600000000000000" pitchFamily="50" charset="-128"/>
              </a:rPr>
              <a:t>　</a:t>
            </a:r>
            <a:endParaRPr kumimoji="1" lang="ja-JP" altLang="en-US" dirty="0">
              <a:latin typeface="HGPｺﾞｼｯｸM" panose="020B0600000000000000" pitchFamily="50" charset="-128"/>
              <a:ea typeface="HGPｺﾞｼｯｸM" panose="020B0600000000000000" pitchFamily="50" charset="-128"/>
            </a:endParaRPr>
          </a:p>
        </p:txBody>
      </p:sp>
      <p:sp>
        <p:nvSpPr>
          <p:cNvPr id="4" name="テキスト ボックス 3"/>
          <p:cNvSpPr txBox="1"/>
          <p:nvPr/>
        </p:nvSpPr>
        <p:spPr>
          <a:xfrm>
            <a:off x="501621" y="148272"/>
            <a:ext cx="7056784" cy="461665"/>
          </a:xfrm>
          <a:prstGeom prst="rect">
            <a:avLst/>
          </a:prstGeom>
          <a:noFill/>
        </p:spPr>
        <p:txBody>
          <a:bodyPr wrap="square" rtlCol="0">
            <a:spAutoFit/>
          </a:bodyPr>
          <a:lstStyle/>
          <a:p>
            <a:r>
              <a:rPr kumimoji="1" lang="ja-JP" altLang="en-US" sz="2400" dirty="0" smtClean="0"/>
              <a:t>パートナーイベント</a:t>
            </a:r>
            <a:endParaRPr kumimoji="1" lang="ja-JP" altLang="en-US" sz="2400"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609937"/>
            <a:ext cx="1817945" cy="255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609937"/>
            <a:ext cx="1807630" cy="255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4310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6AA291A-56EF-41CB-A6A3-F210C516E4AE}" type="slidenum">
              <a:rPr kumimoji="1" lang="ja-JP" altLang="en-US" smtClean="0"/>
              <a:t>42</a:t>
            </a:fld>
            <a:endParaRPr kumimoji="1" lang="ja-JP" altLang="en-US"/>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445" y="252646"/>
            <a:ext cx="8374597" cy="627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267744" y="1196752"/>
            <a:ext cx="4572000" cy="954107"/>
          </a:xfrm>
          <a:prstGeom prst="rect">
            <a:avLst/>
          </a:prstGeom>
        </p:spPr>
        <p:txBody>
          <a:bodyPr>
            <a:spAutoFit/>
          </a:bodyPr>
          <a:lstStyle/>
          <a:p>
            <a:pPr algn="ctr"/>
            <a:r>
              <a:rPr lang="ja-JP" altLang="en-US" sz="2800" dirty="0" smtClean="0">
                <a:latin typeface="HG丸ｺﾞｼｯｸM-PRO" panose="020F0600000000000000" pitchFamily="50" charset="-128"/>
                <a:ea typeface="HG丸ｺﾞｼｯｸM-PRO" panose="020F0600000000000000" pitchFamily="50" charset="-128"/>
              </a:rPr>
              <a:t>みんなの海、瀬戸内海が</a:t>
            </a:r>
          </a:p>
          <a:p>
            <a:pPr algn="ctr"/>
            <a:r>
              <a:rPr lang="ja-JP" altLang="en-US" sz="2800" dirty="0" smtClean="0">
                <a:latin typeface="HG丸ｺﾞｼｯｸM-PRO" panose="020F0600000000000000" pitchFamily="50" charset="-128"/>
                <a:ea typeface="HG丸ｺﾞｼｯｸM-PRO" panose="020F0600000000000000" pitchFamily="50" charset="-128"/>
              </a:rPr>
              <a:t>あぶないのじゃ！！</a:t>
            </a:r>
            <a:endParaRPr lang="ja-JP" altLang="en-US" sz="2800" dirty="0">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1817440" y="409217"/>
            <a:ext cx="5472608" cy="769441"/>
          </a:xfrm>
          <a:prstGeom prst="rect">
            <a:avLst/>
          </a:prstGeom>
          <a:noFill/>
        </p:spPr>
        <p:txBody>
          <a:bodyPr wrap="square" rtlCol="0">
            <a:spAutoFit/>
          </a:bodyPr>
          <a:lstStyle/>
          <a:p>
            <a:pPr algn="ctr"/>
            <a:r>
              <a:rPr lang="ja-JP" altLang="en-US" sz="4400" b="1" dirty="0" smtClean="0">
                <a:solidFill>
                  <a:schemeClr val="tx2">
                    <a:lumMod val="60000"/>
                    <a:lumOff val="40000"/>
                  </a:schemeClr>
                </a:solidFill>
                <a:latin typeface="HG丸ｺﾞｼｯｸM-PRO" panose="020F0600000000000000" pitchFamily="50" charset="-128"/>
                <a:ea typeface="HG丸ｺﾞｼｯｸM-PRO" panose="020F0600000000000000" pitchFamily="50" charset="-128"/>
              </a:rPr>
              <a:t>知っておるかい？</a:t>
            </a:r>
          </a:p>
        </p:txBody>
      </p:sp>
    </p:spTree>
    <p:extLst>
      <p:ext uri="{BB962C8B-B14F-4D97-AF65-F5344CB8AC3E}">
        <p14:creationId xmlns:p14="http://schemas.microsoft.com/office/powerpoint/2010/main" val="6002755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026" descr="logo_600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268413"/>
            <a:ext cx="571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1030" descr="たこ中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5516563"/>
            <a:ext cx="2735262"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1031"/>
          <p:cNvSpPr txBox="1">
            <a:spLocks noChangeArrowheads="1"/>
          </p:cNvSpPr>
          <p:nvPr/>
        </p:nvSpPr>
        <p:spPr bwMode="auto">
          <a:xfrm>
            <a:off x="1835150" y="2781300"/>
            <a:ext cx="54213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3600"/>
              <a:t>www.seat-sakana.net</a:t>
            </a:r>
          </a:p>
        </p:txBody>
      </p:sp>
      <p:sp>
        <p:nvSpPr>
          <p:cNvPr id="82949" name="Text Box 1032"/>
          <p:cNvSpPr txBox="1">
            <a:spLocks noChangeArrowheads="1"/>
          </p:cNvSpPr>
          <p:nvPr/>
        </p:nvSpPr>
        <p:spPr bwMode="auto">
          <a:xfrm>
            <a:off x="1042988" y="3716338"/>
            <a:ext cx="7200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dirty="0">
                <a:solidFill>
                  <a:srgbClr val="0000FF"/>
                </a:solidFill>
              </a:rPr>
              <a:t>SEAT</a:t>
            </a:r>
            <a:r>
              <a:rPr lang="ja-JP" altLang="en-US" sz="2000" dirty="0">
                <a:solidFill>
                  <a:srgbClr val="0000FF"/>
                </a:solidFill>
              </a:rPr>
              <a:t>　</a:t>
            </a:r>
            <a:r>
              <a:rPr lang="en-US" altLang="ja-JP" sz="2000" dirty="0">
                <a:solidFill>
                  <a:srgbClr val="0000FF"/>
                </a:solidFill>
              </a:rPr>
              <a:t>CLUB</a:t>
            </a:r>
            <a:r>
              <a:rPr lang="ja-JP" altLang="en-US" sz="2000" dirty="0">
                <a:solidFill>
                  <a:srgbClr val="0000FF"/>
                </a:solidFill>
              </a:rPr>
              <a:t>（シートクラブ）は、</a:t>
            </a:r>
          </a:p>
          <a:p>
            <a:pPr algn="ctr" eaLnBrk="1" hangingPunct="1">
              <a:spcBef>
                <a:spcPct val="50000"/>
              </a:spcBef>
              <a:buFontTx/>
              <a:buNone/>
            </a:pPr>
            <a:r>
              <a:rPr lang="ja-JP" altLang="en-US" sz="2000" dirty="0">
                <a:solidFill>
                  <a:srgbClr val="0000FF"/>
                </a:solidFill>
              </a:rPr>
              <a:t>消費者と兵庫の海をつなぐ窓口として活動して行きます。</a:t>
            </a:r>
          </a:p>
        </p:txBody>
      </p:sp>
      <p:sp>
        <p:nvSpPr>
          <p:cNvPr id="2" name="スライド番号プレースホルダー 1"/>
          <p:cNvSpPr>
            <a:spLocks noGrp="1"/>
          </p:cNvSpPr>
          <p:nvPr>
            <p:ph type="sldNum" sz="quarter" idx="12"/>
          </p:nvPr>
        </p:nvSpPr>
        <p:spPr/>
        <p:txBody>
          <a:bodyPr/>
          <a:lstStyle/>
          <a:p>
            <a:fld id="{F6AA291A-56EF-41CB-A6A3-F210C516E4AE}" type="slidenum">
              <a:rPr kumimoji="1" lang="ja-JP" altLang="en-US" smtClean="0"/>
              <a:t>43</a:t>
            </a:fld>
            <a:endParaRPr kumimoji="1" lang="ja-JP" altLang="en-US"/>
          </a:p>
        </p:txBody>
      </p:sp>
    </p:spTree>
    <p:extLst>
      <p:ext uri="{BB962C8B-B14F-4D97-AF65-F5344CB8AC3E}">
        <p14:creationId xmlns:p14="http://schemas.microsoft.com/office/powerpoint/2010/main" val="4057649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62224"/>
            <a:ext cx="9145016" cy="1174020"/>
          </a:xfrm>
        </p:spPr>
        <p:txBody>
          <a:bodyPr>
            <a:normAutofit fontScale="90000"/>
          </a:bodyPr>
          <a:lstStyle/>
          <a:p>
            <a:r>
              <a:rPr lang="ja-JP" altLang="en-US" dirty="0"/>
              <a:t>旬の</a:t>
            </a:r>
            <a:r>
              <a:rPr lang="ja-JP" altLang="en-US" dirty="0" smtClean="0"/>
              <a:t>魚を</a:t>
            </a:r>
            <a:r>
              <a:rPr lang="ja-JP" altLang="en-US" dirty="0"/>
              <a:t>使った料理教室の開催</a:t>
            </a:r>
            <a:br>
              <a:rPr lang="ja-JP" altLang="en-US" dirty="0"/>
            </a:br>
            <a:endParaRPr kumimoji="1" lang="ja-JP" altLang="en-US" dirty="0"/>
          </a:p>
        </p:txBody>
      </p:sp>
      <p:sp>
        <p:nvSpPr>
          <p:cNvPr id="4" name="正方形/長方形 3"/>
          <p:cNvSpPr/>
          <p:nvPr/>
        </p:nvSpPr>
        <p:spPr>
          <a:xfrm>
            <a:off x="395536" y="686309"/>
            <a:ext cx="7067570" cy="369332"/>
          </a:xfrm>
          <a:prstGeom prst="rect">
            <a:avLst/>
          </a:prstGeom>
        </p:spPr>
        <p:txBody>
          <a:bodyPr wrap="square">
            <a:spAutoFit/>
          </a:bodyPr>
          <a:lstStyle/>
          <a:p>
            <a:r>
              <a:rPr lang="ja-JP" altLang="en-US" dirty="0" smtClean="0"/>
              <a:t>多彩なジャンルの講師による料理教室、旬の魚を楽しむ教室　</a:t>
            </a:r>
            <a:endParaRPr lang="ja-JP" altLang="en-US" sz="2400" dirty="0">
              <a:solidFill>
                <a:srgbClr val="C00000"/>
              </a:solidFill>
              <a:latin typeface="+mj-ea"/>
              <a:ea typeface="+mj-ea"/>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50" y="1196752"/>
            <a:ext cx="4564265" cy="3416065"/>
          </a:xfrm>
          <a:prstGeom prst="rect">
            <a:avLst/>
          </a:prstGeom>
        </p:spPr>
      </p:pic>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67" y="4713297"/>
            <a:ext cx="2596100"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IMG_8971.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44666" y="4725144"/>
            <a:ext cx="2591638" cy="19408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IMG_8979.jp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90294" y="4725144"/>
            <a:ext cx="2580279" cy="1932369"/>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573616" y="2492896"/>
            <a:ext cx="3139481" cy="1477328"/>
          </a:xfrm>
          <a:prstGeom prst="rect">
            <a:avLst/>
          </a:prstGeom>
        </p:spPr>
        <p:txBody>
          <a:bodyPr wrap="square">
            <a:spAutoFit/>
          </a:bodyPr>
          <a:lstStyle/>
          <a:p>
            <a:r>
              <a:rPr lang="ja-JP" altLang="en-US" dirty="0" smtClean="0"/>
              <a:t>☆メニュー☆</a:t>
            </a:r>
          </a:p>
          <a:p>
            <a:r>
              <a:rPr lang="ja-JP" altLang="en-US" dirty="0" smtClean="0"/>
              <a:t>ミル貝の炊き込みご飯</a:t>
            </a:r>
          </a:p>
          <a:p>
            <a:r>
              <a:rPr lang="ja-JP" altLang="en-US" dirty="0" smtClean="0"/>
              <a:t>ミル貝と野菜のかき揚げ</a:t>
            </a:r>
          </a:p>
          <a:p>
            <a:r>
              <a:rPr lang="ja-JP" altLang="en-US" dirty="0" smtClean="0"/>
              <a:t>ミル貝の野菜炒め</a:t>
            </a:r>
          </a:p>
          <a:p>
            <a:r>
              <a:rPr lang="ja-JP" altLang="en-US" dirty="0" smtClean="0"/>
              <a:t>ミル貝の吸い物</a:t>
            </a:r>
            <a:endParaRPr lang="ja-JP" altLang="en-US" dirty="0"/>
          </a:p>
        </p:txBody>
      </p:sp>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2224" y="1340768"/>
            <a:ext cx="3200874"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2"/>
          </p:nvPr>
        </p:nvSpPr>
        <p:spPr/>
        <p:txBody>
          <a:bodyPr/>
          <a:lstStyle/>
          <a:p>
            <a:fld id="{F6AA291A-56EF-41CB-A6A3-F210C516E4AE}" type="slidenum">
              <a:rPr kumimoji="1" lang="ja-JP" altLang="en-US" smtClean="0"/>
              <a:t>5</a:t>
            </a:fld>
            <a:endParaRPr kumimoji="1" lang="ja-JP" altLang="en-US"/>
          </a:p>
        </p:txBody>
      </p:sp>
    </p:spTree>
    <p:extLst>
      <p:ext uri="{BB962C8B-B14F-4D97-AF65-F5344CB8AC3E}">
        <p14:creationId xmlns:p14="http://schemas.microsoft.com/office/powerpoint/2010/main" val="2351632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69204" y="211593"/>
            <a:ext cx="8490981" cy="892552"/>
          </a:xfrm>
          <a:prstGeom prst="rect">
            <a:avLst/>
          </a:prstGeom>
        </p:spPr>
        <p:txBody>
          <a:bodyPr wrap="square">
            <a:spAutoFit/>
          </a:bodyPr>
          <a:lstStyle/>
          <a:p>
            <a:pPr lvl="0"/>
            <a:r>
              <a:rPr lang="ja-JP" altLang="en-US" sz="2800" b="1" dirty="0">
                <a:solidFill>
                  <a:srgbClr val="C00000"/>
                </a:solidFill>
                <a:latin typeface="Calibri" pitchFamily="32" charset="0"/>
                <a:ea typeface="ＭＳ Ｐゴシック"/>
              </a:rPr>
              <a:t>フランス料理</a:t>
            </a:r>
            <a:endParaRPr lang="ja-JP" altLang="ja-JP" sz="2800" b="1" dirty="0">
              <a:solidFill>
                <a:srgbClr val="C00000"/>
              </a:solidFill>
              <a:latin typeface="Calibri" pitchFamily="32" charset="0"/>
              <a:ea typeface="ＭＳ Ｐゴシック"/>
            </a:endParaRPr>
          </a:p>
          <a:p>
            <a:pPr lvl="0" algn="ctr"/>
            <a:r>
              <a:rPr lang="ja-JP" altLang="ja-JP" sz="2400" b="1" dirty="0" smtClean="0">
                <a:solidFill>
                  <a:srgbClr val="C00000"/>
                </a:solidFill>
                <a:latin typeface="Calibri" pitchFamily="32" charset="0"/>
                <a:ea typeface="ＭＳ Ｐゴシック"/>
              </a:rPr>
              <a:t>講師：</a:t>
            </a:r>
            <a:r>
              <a:rPr lang="ja-JP" altLang="en-US" sz="2400" b="1" dirty="0" smtClean="0">
                <a:solidFill>
                  <a:srgbClr val="C00000"/>
                </a:solidFill>
                <a:latin typeface="Calibri" pitchFamily="32" charset="0"/>
                <a:ea typeface="ＭＳ Ｐゴシック"/>
              </a:rPr>
              <a:t>政岡　壽浩</a:t>
            </a:r>
            <a:r>
              <a:rPr lang="ja-JP" altLang="en-US" sz="2400" b="1" dirty="0">
                <a:solidFill>
                  <a:srgbClr val="C00000"/>
                </a:solidFill>
                <a:latin typeface="Calibri" pitchFamily="32" charset="0"/>
                <a:ea typeface="ＭＳ Ｐゴシック"/>
              </a:rPr>
              <a:t>　</a:t>
            </a:r>
            <a:r>
              <a:rPr lang="ja-JP" altLang="en-US" sz="2400" b="1" dirty="0" smtClean="0">
                <a:solidFill>
                  <a:srgbClr val="C00000"/>
                </a:solidFill>
                <a:latin typeface="Calibri" pitchFamily="32" charset="0"/>
                <a:ea typeface="ＭＳ Ｐゴシック"/>
              </a:rPr>
              <a:t>（神戸ポートピアホテル　ﾄﾗﾝﾃｱﾝ料理長）</a:t>
            </a:r>
            <a:endParaRPr lang="ja-JP" altLang="ja-JP" sz="2400" b="1" dirty="0">
              <a:solidFill>
                <a:srgbClr val="C00000"/>
              </a:solidFill>
              <a:latin typeface="Calibri" pitchFamily="32" charset="0"/>
              <a:ea typeface="ＭＳ Ｐゴシック"/>
            </a:endParaRPr>
          </a:p>
        </p:txBody>
      </p:sp>
      <p:sp>
        <p:nvSpPr>
          <p:cNvPr id="6" name="正方形/長方形 5"/>
          <p:cNvSpPr/>
          <p:nvPr/>
        </p:nvSpPr>
        <p:spPr>
          <a:xfrm>
            <a:off x="5299044" y="1613457"/>
            <a:ext cx="3438128" cy="2031325"/>
          </a:xfrm>
          <a:prstGeom prst="rect">
            <a:avLst/>
          </a:prstGeom>
        </p:spPr>
        <p:txBody>
          <a:bodyPr wrap="square">
            <a:spAutoFit/>
          </a:bodyPr>
          <a:lstStyle/>
          <a:p>
            <a:r>
              <a:rPr lang="ja-JP" altLang="en-US" b="1" i="0" dirty="0" smtClean="0">
                <a:solidFill>
                  <a:srgbClr val="666460"/>
                </a:solidFill>
                <a:effectLst/>
                <a:latin typeface="MS PGothic"/>
              </a:rPr>
              <a:t>☆メニュー☆</a:t>
            </a:r>
            <a:r>
              <a:rPr lang="ja-JP" altLang="en-US" dirty="0" smtClean="0"/>
              <a:t/>
            </a:r>
            <a:br>
              <a:rPr lang="ja-JP" altLang="en-US" dirty="0" smtClean="0"/>
            </a:br>
            <a:r>
              <a:rPr lang="ja-JP" altLang="en-US" b="0" i="0" dirty="0" smtClean="0">
                <a:solidFill>
                  <a:srgbClr val="666460"/>
                </a:solidFill>
                <a:effectLst/>
                <a:latin typeface="MS PGothic"/>
              </a:rPr>
              <a:t>サラダリヨネーズ</a:t>
            </a:r>
            <a:r>
              <a:rPr lang="ja-JP" altLang="en-US" dirty="0" smtClean="0"/>
              <a:t/>
            </a:r>
            <a:br>
              <a:rPr lang="ja-JP" altLang="en-US" dirty="0" smtClean="0"/>
            </a:br>
            <a:r>
              <a:rPr lang="ja-JP" altLang="en-US" b="0" i="0" dirty="0" smtClean="0">
                <a:solidFill>
                  <a:srgbClr val="666460"/>
                </a:solidFill>
                <a:effectLst/>
                <a:latin typeface="MS PGothic"/>
              </a:rPr>
              <a:t>白身魚のクネル仕立て</a:t>
            </a:r>
            <a:endParaRPr lang="en-US" altLang="ja-JP" b="0" i="0" dirty="0" smtClean="0">
              <a:solidFill>
                <a:srgbClr val="666460"/>
              </a:solidFill>
              <a:effectLst/>
              <a:latin typeface="MS PGothic"/>
            </a:endParaRPr>
          </a:p>
          <a:p>
            <a:r>
              <a:rPr lang="ja-JP" altLang="en-US" dirty="0">
                <a:solidFill>
                  <a:srgbClr val="666460"/>
                </a:solidFill>
                <a:latin typeface="MS PGothic"/>
              </a:rPr>
              <a:t>　</a:t>
            </a:r>
            <a:r>
              <a:rPr lang="ja-JP" altLang="en-US" dirty="0" smtClean="0">
                <a:solidFill>
                  <a:srgbClr val="666460"/>
                </a:solidFill>
                <a:latin typeface="MS PGothic"/>
              </a:rPr>
              <a:t>～ナンチュアンソース～</a:t>
            </a:r>
            <a:endParaRPr lang="en-US" altLang="ja-JP" dirty="0" smtClean="0">
              <a:solidFill>
                <a:srgbClr val="666460"/>
              </a:solidFill>
              <a:latin typeface="MS PGothic"/>
            </a:endParaRPr>
          </a:p>
          <a:p>
            <a:r>
              <a:rPr lang="ja-JP" altLang="en-US" dirty="0">
                <a:solidFill>
                  <a:srgbClr val="666460"/>
                </a:solidFill>
                <a:latin typeface="MS PGothic"/>
              </a:rPr>
              <a:t>ドライフルーツ</a:t>
            </a:r>
            <a:r>
              <a:rPr lang="ja-JP" altLang="en-US" dirty="0" smtClean="0">
                <a:solidFill>
                  <a:srgbClr val="666460"/>
                </a:solidFill>
                <a:latin typeface="MS PGothic"/>
              </a:rPr>
              <a:t>とアーモンドのウフ・アラ・ネージュ</a:t>
            </a:r>
            <a:endParaRPr lang="en-US" altLang="ja-JP" dirty="0" smtClean="0">
              <a:solidFill>
                <a:srgbClr val="666460"/>
              </a:solidFill>
              <a:latin typeface="MS PGothic"/>
            </a:endParaRPr>
          </a:p>
          <a:p>
            <a:endParaRPr lang="ja-JP" altLang="en-US" dirty="0"/>
          </a:p>
        </p:txBody>
      </p:sp>
      <p:sp>
        <p:nvSpPr>
          <p:cNvPr id="9" name="正方形/長方形 8"/>
          <p:cNvSpPr/>
          <p:nvPr/>
        </p:nvSpPr>
        <p:spPr>
          <a:xfrm>
            <a:off x="6558879" y="42316"/>
            <a:ext cx="2558507" cy="338554"/>
          </a:xfrm>
          <a:prstGeom prst="rect">
            <a:avLst/>
          </a:prstGeom>
        </p:spPr>
        <p:txBody>
          <a:bodyPr wrap="square">
            <a:spAutoFit/>
          </a:bodyPr>
          <a:lstStyle/>
          <a:p>
            <a:r>
              <a:rPr lang="ja-JP" altLang="en-US" sz="1600" cap="all" dirty="0">
                <a:solidFill>
                  <a:srgbClr val="4E3B30"/>
                </a:solidFill>
                <a:effectLst>
                  <a:reflection blurRad="12700" stA="48000" endA="300" endPos="55000" dir="5400000" sy="-90000" algn="bl" rotWithShape="0"/>
                </a:effectLst>
                <a:latin typeface="Franklin Gothic Medium"/>
                <a:ea typeface="HG創英角ｺﾞｼｯｸUB"/>
                <a:cs typeface="+mj-cs"/>
              </a:rPr>
              <a:t>旬の魚を使った</a:t>
            </a:r>
            <a:r>
              <a:rPr lang="ja-JP" altLang="en-US" sz="1600" cap="all" dirty="0" smtClean="0">
                <a:solidFill>
                  <a:srgbClr val="4E3B30"/>
                </a:solidFill>
                <a:effectLst>
                  <a:reflection blurRad="12700" stA="48000" endA="300" endPos="55000" dir="5400000" sy="-90000" algn="bl" rotWithShape="0"/>
                </a:effectLst>
                <a:latin typeface="Franklin Gothic Medium"/>
                <a:ea typeface="HG創英角ｺﾞｼｯｸUB"/>
                <a:cs typeface="+mj-cs"/>
              </a:rPr>
              <a:t>料理教室</a:t>
            </a:r>
            <a:endParaRPr lang="ja-JP" altLang="en-US"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02" y="1175285"/>
            <a:ext cx="4445113" cy="333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725144"/>
            <a:ext cx="2691848" cy="201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755" y="4725144"/>
            <a:ext cx="2676448" cy="200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4056" y="3861048"/>
            <a:ext cx="2780802" cy="2085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F6AA291A-56EF-41CB-A6A3-F210C516E4AE}" type="slidenum">
              <a:rPr kumimoji="1" lang="ja-JP" altLang="en-US" smtClean="0"/>
              <a:t>6</a:t>
            </a:fld>
            <a:endParaRPr kumimoji="1" lang="ja-JP" altLang="en-US"/>
          </a:p>
        </p:txBody>
      </p:sp>
    </p:spTree>
    <p:extLst>
      <p:ext uri="{BB962C8B-B14F-4D97-AF65-F5344CB8AC3E}">
        <p14:creationId xmlns:p14="http://schemas.microsoft.com/office/powerpoint/2010/main" val="1602750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1593"/>
            <a:ext cx="8686800" cy="838200"/>
          </a:xfrm>
        </p:spPr>
        <p:txBody>
          <a:bodyPr>
            <a:normAutofit fontScale="90000"/>
          </a:bodyPr>
          <a:lstStyle/>
          <a:p>
            <a:r>
              <a:rPr lang="ja-JP" altLang="en-US" dirty="0">
                <a:solidFill>
                  <a:srgbClr val="C00000"/>
                </a:solidFill>
              </a:rPr>
              <a:t>すし</a:t>
            </a:r>
            <a:r>
              <a:rPr kumimoji="1" lang="ja-JP" altLang="en-US" dirty="0" smtClean="0">
                <a:solidFill>
                  <a:srgbClr val="C00000"/>
                </a:solidFill>
              </a:rPr>
              <a:t>教室　</a:t>
            </a:r>
            <a:r>
              <a:rPr kumimoji="1" lang="en-US" altLang="ja-JP" dirty="0" smtClean="0">
                <a:solidFill>
                  <a:srgbClr val="C00000"/>
                </a:solidFill>
              </a:rPr>
              <a:t/>
            </a:r>
            <a:br>
              <a:rPr kumimoji="1" lang="en-US" altLang="ja-JP" dirty="0" smtClean="0">
                <a:solidFill>
                  <a:srgbClr val="C00000"/>
                </a:solidFill>
              </a:rPr>
            </a:br>
            <a:r>
              <a:rPr kumimoji="1" lang="ja-JP" altLang="en-US" dirty="0" smtClean="0">
                <a:solidFill>
                  <a:srgbClr val="C00000"/>
                </a:solidFill>
              </a:rPr>
              <a:t>　</a:t>
            </a:r>
            <a:r>
              <a:rPr lang="ja-JP" altLang="en-US" sz="2700" dirty="0" smtClean="0">
                <a:solidFill>
                  <a:srgbClr val="C00000"/>
                </a:solidFill>
              </a:rPr>
              <a:t>講師：笹倉　清　（鮨</a:t>
            </a:r>
            <a:r>
              <a:rPr lang="ja-JP" altLang="en-US" sz="2700" dirty="0" err="1" smtClean="0">
                <a:solidFill>
                  <a:srgbClr val="C00000"/>
                </a:solidFill>
              </a:rPr>
              <a:t>ささ</a:t>
            </a:r>
            <a:r>
              <a:rPr lang="ja-JP" altLang="en-US" sz="2700" dirty="0" smtClean="0">
                <a:solidFill>
                  <a:srgbClr val="C00000"/>
                </a:solidFill>
              </a:rPr>
              <a:t>倉　店主）</a:t>
            </a:r>
            <a:endParaRPr kumimoji="1" lang="ja-JP" altLang="en-US" sz="2700" dirty="0">
              <a:solidFill>
                <a:srgbClr val="C00000"/>
              </a:solidFill>
            </a:endParaRPr>
          </a:p>
        </p:txBody>
      </p:sp>
      <p:sp>
        <p:nvSpPr>
          <p:cNvPr id="4" name="スライド番号プレースホルダー 3"/>
          <p:cNvSpPr>
            <a:spLocks noGrp="1"/>
          </p:cNvSpPr>
          <p:nvPr>
            <p:ph type="sldNum" sz="quarter" idx="12"/>
          </p:nvPr>
        </p:nvSpPr>
        <p:spPr/>
        <p:txBody>
          <a:bodyPr/>
          <a:lstStyle/>
          <a:p>
            <a:fld id="{F6AA291A-56EF-41CB-A6A3-F210C516E4AE}" type="slidenum">
              <a:rPr kumimoji="1" lang="ja-JP" altLang="en-US" smtClean="0"/>
              <a:t>7</a:t>
            </a:fld>
            <a:endParaRPr kumimoji="1" lang="ja-JP" altLang="en-US"/>
          </a:p>
        </p:txBody>
      </p:sp>
      <p:sp>
        <p:nvSpPr>
          <p:cNvPr id="5" name="正方形/長方形 4"/>
          <p:cNvSpPr/>
          <p:nvPr/>
        </p:nvSpPr>
        <p:spPr>
          <a:xfrm>
            <a:off x="6558879" y="42316"/>
            <a:ext cx="2558507" cy="338554"/>
          </a:xfrm>
          <a:prstGeom prst="rect">
            <a:avLst/>
          </a:prstGeom>
        </p:spPr>
        <p:txBody>
          <a:bodyPr wrap="square">
            <a:spAutoFit/>
          </a:bodyPr>
          <a:lstStyle/>
          <a:p>
            <a:r>
              <a:rPr lang="ja-JP" altLang="en-US" sz="1600" cap="all" dirty="0">
                <a:solidFill>
                  <a:srgbClr val="4E3B30"/>
                </a:solidFill>
                <a:effectLst>
                  <a:reflection blurRad="12700" stA="48000" endA="300" endPos="55000" dir="5400000" sy="-90000" algn="bl" rotWithShape="0"/>
                </a:effectLst>
                <a:latin typeface="Franklin Gothic Medium"/>
                <a:ea typeface="HG創英角ｺﾞｼｯｸUB"/>
                <a:cs typeface="+mj-cs"/>
              </a:rPr>
              <a:t>旬の魚を使った</a:t>
            </a:r>
            <a:r>
              <a:rPr lang="ja-JP" altLang="en-US" sz="1600" cap="all" dirty="0" smtClean="0">
                <a:solidFill>
                  <a:srgbClr val="4E3B30"/>
                </a:solidFill>
                <a:effectLst>
                  <a:reflection blurRad="12700" stA="48000" endA="300" endPos="55000" dir="5400000" sy="-90000" algn="bl" rotWithShape="0"/>
                </a:effectLst>
                <a:latin typeface="Franklin Gothic Medium"/>
                <a:ea typeface="HG創英角ｺﾞｼｯｸUB"/>
                <a:cs typeface="+mj-cs"/>
              </a:rPr>
              <a:t>料理教室</a:t>
            </a:r>
            <a:endParaRPr lang="ja-JP" altLang="en-US" sz="1600" dirty="0"/>
          </a:p>
        </p:txBody>
      </p:sp>
      <p:pic>
        <p:nvPicPr>
          <p:cNvPr id="1027" name="Picture 3" descr="\\172.16.1.198\seat-club\料理教室\ブログ\2018.9.10すし教室\Resized\IMG_07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4382" y="2408380"/>
            <a:ext cx="2614154" cy="1960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72.16.1.198\seat-club\料理教室\ブログ\2018.9.10すし教室\Resized\IMG_07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4382" y="4616560"/>
            <a:ext cx="2614154" cy="19606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172.16.1.198\seat-club\料理教室\ブログ\2018.10.22すし教室\Resized\IMG_10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43" y="1916832"/>
            <a:ext cx="5386768" cy="404007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012160" y="1201551"/>
            <a:ext cx="3310231" cy="1200329"/>
          </a:xfrm>
          <a:prstGeom prst="rect">
            <a:avLst/>
          </a:prstGeom>
          <a:noFill/>
        </p:spPr>
        <p:txBody>
          <a:bodyPr wrap="square" rtlCol="0">
            <a:spAutoFit/>
          </a:bodyPr>
          <a:lstStyle/>
          <a:p>
            <a:r>
              <a:rPr kumimoji="1" lang="ja-JP" altLang="en-US" dirty="0" smtClean="0"/>
              <a:t>☆メニュー</a:t>
            </a:r>
            <a:endParaRPr kumimoji="1" lang="en-US" altLang="ja-JP" dirty="0" smtClean="0"/>
          </a:p>
          <a:p>
            <a:r>
              <a:rPr lang="ja-JP" altLang="en-US" dirty="0"/>
              <a:t>　</a:t>
            </a:r>
            <a:r>
              <a:rPr lang="ja-JP" altLang="en-US" dirty="0" smtClean="0"/>
              <a:t>ベラのこだわり押し寿司</a:t>
            </a:r>
            <a:endParaRPr lang="en-US" altLang="ja-JP" dirty="0" smtClean="0"/>
          </a:p>
          <a:p>
            <a:r>
              <a:rPr kumimoji="1" lang="ja-JP" altLang="en-US" dirty="0"/>
              <a:t>　</a:t>
            </a:r>
            <a:r>
              <a:rPr kumimoji="1" lang="ja-JP" altLang="en-US" dirty="0" smtClean="0"/>
              <a:t>笹倉先生のお楽しみ小鉢</a:t>
            </a:r>
            <a:endParaRPr kumimoji="1" lang="en-US" altLang="ja-JP" dirty="0" smtClean="0"/>
          </a:p>
          <a:p>
            <a:endParaRPr kumimoji="1" lang="ja-JP" altLang="en-US" dirty="0"/>
          </a:p>
        </p:txBody>
      </p:sp>
    </p:spTree>
    <p:extLst>
      <p:ext uri="{BB962C8B-B14F-4D97-AF65-F5344CB8AC3E}">
        <p14:creationId xmlns:p14="http://schemas.microsoft.com/office/powerpoint/2010/main" val="3199280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旬の魚を楽しむ会　</a:t>
            </a:r>
            <a:r>
              <a:rPr kumimoji="1" lang="en-US" altLang="ja-JP" dirty="0" smtClean="0"/>
              <a:t/>
            </a:r>
            <a:br>
              <a:rPr kumimoji="1" lang="en-US" altLang="ja-JP" dirty="0" smtClean="0"/>
            </a:br>
            <a:r>
              <a:rPr lang="ja-JP" altLang="en-US" dirty="0"/>
              <a:t>　</a:t>
            </a:r>
            <a:r>
              <a:rPr lang="ja-JP" altLang="en-US" dirty="0" smtClean="0"/>
              <a:t>　</a:t>
            </a:r>
            <a:r>
              <a:rPr lang="ja-JP" altLang="en-US" sz="2700" dirty="0" smtClean="0"/>
              <a:t>講師：宿の大将（香美町香住観光協会青年部）</a:t>
            </a:r>
            <a:endParaRPr kumimoji="1" lang="ja-JP" altLang="en-US" sz="2700" dirty="0"/>
          </a:p>
        </p:txBody>
      </p:sp>
      <p:sp>
        <p:nvSpPr>
          <p:cNvPr id="4" name="スライド番号プレースホルダー 3"/>
          <p:cNvSpPr>
            <a:spLocks noGrp="1"/>
          </p:cNvSpPr>
          <p:nvPr>
            <p:ph type="sldNum" sz="quarter" idx="12"/>
          </p:nvPr>
        </p:nvSpPr>
        <p:spPr/>
        <p:txBody>
          <a:bodyPr/>
          <a:lstStyle/>
          <a:p>
            <a:fld id="{F6AA291A-56EF-41CB-A6A3-F210C516E4AE}" type="slidenum">
              <a:rPr kumimoji="1" lang="ja-JP" altLang="en-US" smtClean="0"/>
              <a:t>8</a:t>
            </a:fld>
            <a:endParaRPr kumimoji="1" lang="ja-JP" altLang="en-US"/>
          </a:p>
        </p:txBody>
      </p:sp>
      <p:pic>
        <p:nvPicPr>
          <p:cNvPr id="2050" name="Picture 2" descr="\\172.16.1.198\seat-club\料理教室\ブログ\H28\2016.10.13旬の魚を楽しむ会\写真\Resized\IMG_1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15" y="1556792"/>
            <a:ext cx="4614519"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172.16.1.198\seat-club\料理教室\ブログ\H28\2016.10.13旬の魚を楽しむ会\写真\Resized\IMG_1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5897" y="3136714"/>
            <a:ext cx="2696785"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72.16.1.198\seat-club\料理教室\ブログ\H28\2016.10.13旬の魚を楽しむ会\写真\Resized\IMG_11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681" y="5176586"/>
            <a:ext cx="2085119" cy="156180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172.16.1.198\seat-club\料理教室\ブログ\H28\2016.10.13旬の魚を楽しむ会\写真\Resized\IMG_11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5176586"/>
            <a:ext cx="2085119" cy="156180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5580112" y="1556792"/>
            <a:ext cx="3056825" cy="1292662"/>
          </a:xfrm>
          <a:prstGeom prst="rect">
            <a:avLst/>
          </a:prstGeom>
          <a:noFill/>
        </p:spPr>
        <p:txBody>
          <a:bodyPr wrap="square" rtlCol="0">
            <a:spAutoFit/>
          </a:bodyPr>
          <a:lstStyle/>
          <a:p>
            <a:r>
              <a:rPr kumimoji="1" lang="ja-JP" altLang="en-US" sz="2400" dirty="0" smtClean="0"/>
              <a:t>「ベニズワイガニ」</a:t>
            </a:r>
            <a:endParaRPr kumimoji="1" lang="en-US" altLang="ja-JP" sz="2400" dirty="0" smtClean="0"/>
          </a:p>
          <a:p>
            <a:r>
              <a:rPr kumimoji="1" lang="ja-JP" altLang="en-US" dirty="0" smtClean="0"/>
              <a:t>　☆メニュー</a:t>
            </a:r>
            <a:endParaRPr kumimoji="1" lang="en-US" altLang="ja-JP" dirty="0" smtClean="0"/>
          </a:p>
          <a:p>
            <a:r>
              <a:rPr lang="ja-JP" altLang="en-US" dirty="0"/>
              <a:t>　</a:t>
            </a:r>
            <a:r>
              <a:rPr lang="ja-JP" altLang="en-US" dirty="0" smtClean="0"/>
              <a:t>　刺身</a:t>
            </a:r>
            <a:endParaRPr lang="en-US" altLang="ja-JP" dirty="0" smtClean="0"/>
          </a:p>
          <a:p>
            <a:r>
              <a:rPr kumimoji="1" lang="ja-JP" altLang="en-US" dirty="0"/>
              <a:t>　</a:t>
            </a:r>
            <a:r>
              <a:rPr kumimoji="1" lang="ja-JP" altLang="en-US" dirty="0" smtClean="0"/>
              <a:t>　天ぷら</a:t>
            </a:r>
            <a:endParaRPr kumimoji="1" lang="ja-JP" altLang="en-US" dirty="0"/>
          </a:p>
        </p:txBody>
      </p:sp>
    </p:spTree>
    <p:extLst>
      <p:ext uri="{BB962C8B-B14F-4D97-AF65-F5344CB8AC3E}">
        <p14:creationId xmlns:p14="http://schemas.microsoft.com/office/powerpoint/2010/main" val="1367885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707" y="188640"/>
            <a:ext cx="8686800" cy="838200"/>
          </a:xfrm>
        </p:spPr>
        <p:txBody>
          <a:bodyPr>
            <a:normAutofit/>
          </a:bodyPr>
          <a:lstStyle/>
          <a:p>
            <a:r>
              <a:rPr lang="ja-JP" altLang="en-US" dirty="0" smtClean="0">
                <a:solidFill>
                  <a:srgbClr val="C00000"/>
                </a:solidFill>
              </a:rPr>
              <a:t>おさかな</a:t>
            </a:r>
            <a:r>
              <a:rPr lang="ja-JP" altLang="en-US" dirty="0">
                <a:solidFill>
                  <a:srgbClr val="C00000"/>
                </a:solidFill>
              </a:rPr>
              <a:t>研究会　</a:t>
            </a:r>
            <a:r>
              <a:rPr lang="en-US" altLang="ja-JP" dirty="0">
                <a:solidFill>
                  <a:srgbClr val="C00000"/>
                </a:solidFill>
              </a:rPr>
              <a:t>(</a:t>
            </a:r>
            <a:r>
              <a:rPr lang="ja-JP" altLang="en-US" dirty="0">
                <a:solidFill>
                  <a:srgbClr val="C00000"/>
                </a:solidFill>
              </a:rPr>
              <a:t>おかずお持ち帰り）</a:t>
            </a:r>
          </a:p>
        </p:txBody>
      </p:sp>
      <p:pic>
        <p:nvPicPr>
          <p:cNvPr id="9218" name="Picture 2" descr="IMG_7090(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2162175"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G_65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783" y="1115412"/>
            <a:ext cx="2162175"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G_44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985" y="1124741"/>
            <a:ext cx="2162175"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G_40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2450" y="1124744"/>
            <a:ext cx="2162175"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G_20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996952"/>
            <a:ext cx="2162175"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IMG_20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0957" y="2996951"/>
            <a:ext cx="2159001"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IMG_092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4665" y="2984578"/>
            <a:ext cx="2162175"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IMG_075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366" y="4869160"/>
            <a:ext cx="2162175"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DSC0636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0956" y="4892689"/>
            <a:ext cx="2159001"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DSC0554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61107" y="4898663"/>
            <a:ext cx="2162175"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DSC0533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82450" y="2984577"/>
            <a:ext cx="2162175" cy="1619251"/>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s-DSC0502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4620" y="4892689"/>
            <a:ext cx="2130289" cy="1595722"/>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F6AA291A-56EF-41CB-A6A3-F210C516E4AE}" type="slidenum">
              <a:rPr kumimoji="1" lang="ja-JP" altLang="en-US" smtClean="0"/>
              <a:t>9</a:t>
            </a:fld>
            <a:endParaRPr kumimoji="1" lang="ja-JP" altLang="en-US"/>
          </a:p>
        </p:txBody>
      </p:sp>
    </p:spTree>
    <p:extLst>
      <p:ext uri="{BB962C8B-B14F-4D97-AF65-F5344CB8AC3E}">
        <p14:creationId xmlns:p14="http://schemas.microsoft.com/office/powerpoint/2010/main" val="34345411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トラベル">
  <a:themeElements>
    <a:clrScheme name="トラベル">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トラベル">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トラベル">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Trek</Template>
  <TotalTime>1432</TotalTime>
  <Words>1138</Words>
  <Application>Microsoft Office PowerPoint</Application>
  <PresentationFormat>画面に合わせる (4:3)</PresentationFormat>
  <Paragraphs>303</Paragraphs>
  <Slides>43</Slides>
  <Notes>4</Notes>
  <HiddenSlides>0</HiddenSlides>
  <MMClips>0</MMClips>
  <ScaleCrop>false</ScaleCrop>
  <HeadingPairs>
    <vt:vector size="4" baseType="variant">
      <vt:variant>
        <vt:lpstr>テーマ</vt:lpstr>
      </vt:variant>
      <vt:variant>
        <vt:i4>1</vt:i4>
      </vt:variant>
      <vt:variant>
        <vt:lpstr>スライド タイトル</vt:lpstr>
      </vt:variant>
      <vt:variant>
        <vt:i4>43</vt:i4>
      </vt:variant>
    </vt:vector>
  </HeadingPairs>
  <TitlesOfParts>
    <vt:vector size="44" baseType="lpstr">
      <vt:lpstr>トラベル</vt:lpstr>
      <vt:lpstr>ＪＦ兵庫漁連における魚食普及活動</vt:lpstr>
      <vt:lpstr>ＳＥＡＴ-ＣＬＵＢについて</vt:lpstr>
      <vt:lpstr>魚食普及活動　「SEAT-CLUB」の取組み</vt:lpstr>
      <vt:lpstr>SEAT-CLUBの活動状況について</vt:lpstr>
      <vt:lpstr>旬の魚を使った料理教室の開催 </vt:lpstr>
      <vt:lpstr>PowerPoint プレゼンテーション</vt:lpstr>
      <vt:lpstr>すし教室　 　講師：笹倉　清　（鮨ささ倉　店主）</vt:lpstr>
      <vt:lpstr>旬の魚を楽しむ会　 　　講師：宿の大将（香美町香住観光協会青年部）</vt:lpstr>
      <vt:lpstr>おさかな研究会　(おかずお持ち帰り）</vt:lpstr>
      <vt:lpstr>おさかな講師登録制度（H23.3～</vt:lpstr>
      <vt:lpstr>講師講習会（毎月１回開催）</vt:lpstr>
      <vt:lpstr>PowerPoint プレゼンテーション</vt:lpstr>
      <vt:lpstr>食育活動（出前お魚講習会）</vt:lpstr>
      <vt:lpstr>PowerPoint プレゼンテーション</vt:lpstr>
      <vt:lpstr>PowerPoint プレゼンテーション</vt:lpstr>
      <vt:lpstr>PowerPoint プレゼンテーション</vt:lpstr>
      <vt:lpstr>地魚推進プロジェクトへ至るまでの取組 　　　　　　　　　平成22年度｢浜の茹でや」の試験</vt:lpstr>
      <vt:lpstr>PowerPoint プレゼンテーション</vt:lpstr>
      <vt:lpstr>PowerPoint プレゼンテーション</vt:lpstr>
      <vt:lpstr>ひょうごの地魚推進プロジェクト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平成２５年７月　 　ひょうごの地魚推進プロジェクトスタート</vt:lpstr>
      <vt:lpstr>PowerPoint プレゼンテーション</vt:lpstr>
      <vt:lpstr>展開例（シーア店）</vt:lpstr>
      <vt:lpstr>PowerPoint プレゼンテーション</vt:lpstr>
      <vt:lpstr>PowerPoint プレゼンテーション</vt:lpstr>
      <vt:lpstr>大学生インターンの受入れ</vt:lpstr>
      <vt:lpstr>PowerPoint プレゼンテーション</vt:lpstr>
      <vt:lpstr>PowerPoint プレゼンテーション</vt:lpstr>
      <vt:lpstr>ひょうご豊かな海発信プロジェクト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兵庫県漁連における 魚食普及活動</dc:title>
  <dc:creator>YKHG41R11C</dc:creator>
  <cp:lastModifiedBy>YKHG41R11C</cp:lastModifiedBy>
  <cp:revision>73</cp:revision>
  <cp:lastPrinted>2018-09-14T08:03:50Z</cp:lastPrinted>
  <dcterms:created xsi:type="dcterms:W3CDTF">2018-08-02T06:47:36Z</dcterms:created>
  <dcterms:modified xsi:type="dcterms:W3CDTF">2018-11-27T03:14:48Z</dcterms:modified>
</cp:coreProperties>
</file>